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8"/>
  </p:notesMasterIdLst>
  <p:sldIdLst>
    <p:sldId id="256" r:id="rId2"/>
    <p:sldId id="299" r:id="rId3"/>
    <p:sldId id="259" r:id="rId4"/>
    <p:sldId id="272" r:id="rId5"/>
    <p:sldId id="301" r:id="rId6"/>
    <p:sldId id="302" r:id="rId7"/>
    <p:sldId id="303" r:id="rId8"/>
    <p:sldId id="304" r:id="rId9"/>
    <p:sldId id="305" r:id="rId10"/>
    <p:sldId id="306" r:id="rId11"/>
    <p:sldId id="307" r:id="rId12"/>
    <p:sldId id="309" r:id="rId13"/>
    <p:sldId id="310" r:id="rId14"/>
    <p:sldId id="311" r:id="rId15"/>
    <p:sldId id="312" r:id="rId16"/>
    <p:sldId id="313" r:id="rId17"/>
  </p:sldIdLst>
  <p:sldSz cx="9144000" cy="5143500" type="screen16x9"/>
  <p:notesSz cx="6858000" cy="9144000"/>
  <p:embeddedFontLst>
    <p:embeddedFont>
      <p:font typeface="Calibri" panose="020F0502020204030204" pitchFamily="34" charset="0"/>
      <p:regular r:id="rId19"/>
      <p:bold r:id="rId20"/>
      <p:italic r:id="rId21"/>
      <p:boldItalic r:id="rId22"/>
    </p:embeddedFont>
    <p:embeddedFont>
      <p:font typeface="Exo 2" panose="020B0604020202020204" charset="0"/>
      <p:regular r:id="rId23"/>
      <p:bold r:id="rId24"/>
      <p:italic r:id="rId25"/>
      <p:boldItalic r:id="rId26"/>
    </p:embeddedFont>
    <p:embeddedFont>
      <p:font typeface="Fira Sans Extra Condensed Medium" panose="020B0604020202020204" charset="0"/>
      <p:regular r:id="rId27"/>
      <p:bold r:id="rId28"/>
      <p:italic r:id="rId29"/>
      <p:boldItalic r:id="rId30"/>
    </p:embeddedFont>
    <p:embeddedFont>
      <p:font typeface="Roboto Condensed Light"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E1B1F4B-F0B5-438B-AFED-8E6C8EE32E8A}">
  <a:tblStyle styleId="{BE1B1F4B-F0B5-438B-AFED-8E6C8EE32E8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baafe93df_0_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baafe93df_0_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30341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baafe93df_0_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baafe93df_0_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2694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9baafe93df_0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9baafe93df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0175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9baafe93df_0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9baafe93df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9baafe93df_0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9baafe93df_0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baafe93df_0_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baafe93df_0_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56164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baafe93df_0_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baafe93df_0_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09826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baafe93df_0_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baafe93df_0_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5933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baafe93df_0_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baafe93df_0_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95987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baafe93df_0_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baafe93df_0_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86465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Font typeface="Roboto Condensed Light"/>
              <a:buNone/>
              <a:defRPr sz="1400">
                <a:latin typeface="Roboto Condensed Light"/>
                <a:ea typeface="Roboto Condensed Light"/>
                <a:cs typeface="Roboto Condensed Light"/>
                <a:sym typeface="Roboto Condensed Light"/>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a:endParaRPr/>
          </a:p>
        </p:txBody>
      </p:sp>
      <p:sp>
        <p:nvSpPr>
          <p:cNvPr id="13" name="Google Shape;13;p3"/>
          <p:cNvSpPr txBox="1">
            <a:spLocks noGrp="1"/>
          </p:cNvSpPr>
          <p:nvPr>
            <p:ph type="title" idx="2" hasCustomPrompt="1"/>
          </p:nvPr>
        </p:nvSpPr>
        <p:spPr>
          <a:xfrm flipH="1">
            <a:off x="1147579" y="232385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4" name="Google Shape;14;p3"/>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28" name="Google Shape;28;p7"/>
          <p:cNvSpPr txBox="1">
            <a:spLocks noGrp="1"/>
          </p:cNvSpPr>
          <p:nvPr>
            <p:ph type="subTitle" idx="1"/>
          </p:nvPr>
        </p:nvSpPr>
        <p:spPr>
          <a:xfrm>
            <a:off x="2580225" y="2314225"/>
            <a:ext cx="3983400" cy="107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ctrTitle"/>
          </p:nvPr>
        </p:nvSpPr>
        <p:spPr>
          <a:xfrm flipH="1">
            <a:off x="695425" y="1514475"/>
            <a:ext cx="3559800" cy="780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37" name="Google Shape;37;p10"/>
          <p:cNvSpPr txBox="1">
            <a:spLocks noGrp="1"/>
          </p:cNvSpPr>
          <p:nvPr>
            <p:ph type="subTitle" idx="1"/>
          </p:nvPr>
        </p:nvSpPr>
        <p:spPr>
          <a:xfrm flipH="1">
            <a:off x="1581025" y="2559200"/>
            <a:ext cx="2674200" cy="87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11"/>
          <p:cNvSpPr txBox="1">
            <a:spLocks noGrp="1"/>
          </p:cNvSpPr>
          <p:nvPr>
            <p:ph type="title" hasCustomPrompt="1"/>
          </p:nvPr>
        </p:nvSpPr>
        <p:spPr>
          <a:xfrm>
            <a:off x="2250675" y="1001350"/>
            <a:ext cx="6191100" cy="1963500"/>
          </a:xfrm>
          <a:prstGeom prst="rect">
            <a:avLst/>
          </a:prstGeom>
        </p:spPr>
        <p:txBody>
          <a:bodyPr spcFirstLastPara="1" wrap="square" lIns="91425" tIns="91425" rIns="91425" bIns="91425" anchor="b" anchorCtr="0">
            <a:noAutofit/>
          </a:bodyPr>
          <a:lstStyle>
            <a:lvl1pPr lvl="0" algn="r">
              <a:spcBef>
                <a:spcPts val="0"/>
              </a:spcBef>
              <a:spcAft>
                <a:spcPts val="0"/>
              </a:spcAft>
              <a:buSzPts val="12000"/>
              <a:buNone/>
              <a:defRPr sz="9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0" name="Google Shape;40;p11"/>
          <p:cNvSpPr txBox="1">
            <a:spLocks noGrp="1"/>
          </p:cNvSpPr>
          <p:nvPr>
            <p:ph type="body" idx="1"/>
          </p:nvPr>
        </p:nvSpPr>
        <p:spPr>
          <a:xfrm>
            <a:off x="2107950" y="2895050"/>
            <a:ext cx="6191100" cy="696000"/>
          </a:xfrm>
          <a:prstGeom prst="rect">
            <a:avLst/>
          </a:prstGeom>
        </p:spPr>
        <p:txBody>
          <a:bodyPr spcFirstLastPara="1" wrap="square" lIns="91425" tIns="91425" rIns="91425" bIns="91425" anchor="t" anchorCtr="0">
            <a:noAutofit/>
          </a:bodyPr>
          <a:lstStyle>
            <a:lvl1pPr marL="457200" lvl="0" indent="-304800" algn="r">
              <a:lnSpc>
                <a:spcPct val="100000"/>
              </a:lnSpc>
              <a:spcBef>
                <a:spcPts val="0"/>
              </a:spcBef>
              <a:spcAft>
                <a:spcPts val="0"/>
              </a:spcAft>
              <a:buSzPts val="1200"/>
              <a:buChar char="●"/>
              <a:defRPr sz="1600"/>
            </a:lvl1pPr>
            <a:lvl2pPr marL="914400" lvl="1" indent="-304800" algn="ctr">
              <a:spcBef>
                <a:spcPts val="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1"/>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11">
    <p:bg>
      <p:bgPr>
        <a:blipFill>
          <a:blip r:embed="rId2">
            <a:alphaModFix/>
          </a:blip>
          <a:stretch>
            <a:fillRect/>
          </a:stretch>
        </a:blipFill>
        <a:effectLst/>
      </p:bgPr>
    </p:bg>
    <p:spTree>
      <p:nvGrpSpPr>
        <p:cNvPr id="1" name="Shape 87"/>
        <p:cNvGrpSpPr/>
        <p:nvPr/>
      </p:nvGrpSpPr>
      <p:grpSpPr>
        <a:xfrm>
          <a:off x="0" y="0"/>
          <a:ext cx="0" cy="0"/>
          <a:chOff x="0" y="0"/>
          <a:chExt cx="0" cy="0"/>
        </a:xfrm>
      </p:grpSpPr>
      <p:sp>
        <p:nvSpPr>
          <p:cNvPr id="88" name="Google Shape;88;p20"/>
          <p:cNvSpPr txBox="1">
            <a:spLocks noGrp="1"/>
          </p:cNvSpPr>
          <p:nvPr>
            <p:ph type="ctrTitle"/>
          </p:nvPr>
        </p:nvSpPr>
        <p:spPr>
          <a:xfrm>
            <a:off x="5616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a:endParaRPr/>
          </a:p>
        </p:txBody>
      </p:sp>
      <p:sp>
        <p:nvSpPr>
          <p:cNvPr id="89" name="Google Shape;89;p20"/>
          <p:cNvSpPr txBox="1">
            <a:spLocks noGrp="1"/>
          </p:cNvSpPr>
          <p:nvPr>
            <p:ph type="subTitle" idx="1"/>
          </p:nvPr>
        </p:nvSpPr>
        <p:spPr>
          <a:xfrm>
            <a:off x="872450" y="3090475"/>
            <a:ext cx="2052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0" name="Google Shape;90;p20"/>
          <p:cNvSpPr txBox="1">
            <a:spLocks noGrp="1"/>
          </p:cNvSpPr>
          <p:nvPr>
            <p:ph type="ctrTitle" idx="2"/>
          </p:nvPr>
        </p:nvSpPr>
        <p:spPr>
          <a:xfrm>
            <a:off x="32352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a:endParaRPr/>
          </a:p>
        </p:txBody>
      </p:sp>
      <p:sp>
        <p:nvSpPr>
          <p:cNvPr id="91" name="Google Shape;91;p20"/>
          <p:cNvSpPr txBox="1">
            <a:spLocks noGrp="1"/>
          </p:cNvSpPr>
          <p:nvPr>
            <p:ph type="subTitle" idx="3"/>
          </p:nvPr>
        </p:nvSpPr>
        <p:spPr>
          <a:xfrm>
            <a:off x="3462900" y="2036750"/>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2" name="Google Shape;92;p20"/>
          <p:cNvSpPr txBox="1">
            <a:spLocks noGrp="1"/>
          </p:cNvSpPr>
          <p:nvPr>
            <p:ph type="ctrTitle" idx="4"/>
          </p:nvPr>
        </p:nvSpPr>
        <p:spPr>
          <a:xfrm>
            <a:off x="59088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a:endParaRPr/>
          </a:p>
        </p:txBody>
      </p:sp>
      <p:sp>
        <p:nvSpPr>
          <p:cNvPr id="93" name="Google Shape;93;p20"/>
          <p:cNvSpPr txBox="1">
            <a:spLocks noGrp="1"/>
          </p:cNvSpPr>
          <p:nvPr>
            <p:ph type="subTitle" idx="5"/>
          </p:nvPr>
        </p:nvSpPr>
        <p:spPr>
          <a:xfrm>
            <a:off x="6136500" y="3090475"/>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4" name="Google Shape;94;p20"/>
          <p:cNvSpPr txBox="1">
            <a:spLocks noGrp="1"/>
          </p:cNvSpPr>
          <p:nvPr>
            <p:ph type="ctrTitle" idx="6"/>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CUSTOM_12">
    <p:bg>
      <p:bgPr>
        <a:blipFill>
          <a:blip r:embed="rId2">
            <a:alphaModFix/>
          </a:blip>
          <a:stretch>
            <a:fillRect/>
          </a:stretch>
        </a:blipFill>
        <a:effectLst/>
      </p:bgPr>
    </p:bg>
    <p:spTree>
      <p:nvGrpSpPr>
        <p:cNvPr id="1" name="Shape 95"/>
        <p:cNvGrpSpPr/>
        <p:nvPr/>
      </p:nvGrpSpPr>
      <p:grpSpPr>
        <a:xfrm>
          <a:off x="0" y="0"/>
          <a:ext cx="0" cy="0"/>
          <a:chOff x="0" y="0"/>
          <a:chExt cx="0" cy="0"/>
        </a:xfrm>
      </p:grpSpPr>
      <p:sp>
        <p:nvSpPr>
          <p:cNvPr id="96" name="Google Shape;96;p21"/>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7" name="Google Shape;97;p21"/>
          <p:cNvSpPr txBox="1">
            <a:spLocks noGrp="1"/>
          </p:cNvSpPr>
          <p:nvPr>
            <p:ph type="ctrTitle" idx="2"/>
          </p:nvPr>
        </p:nvSpPr>
        <p:spPr>
          <a:xfrm>
            <a:off x="2285760" y="1652042"/>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98" name="Google Shape;98;p21"/>
          <p:cNvSpPr txBox="1">
            <a:spLocks noGrp="1"/>
          </p:cNvSpPr>
          <p:nvPr>
            <p:ph type="subTitle" idx="1"/>
          </p:nvPr>
        </p:nvSpPr>
        <p:spPr>
          <a:xfrm>
            <a:off x="2285760" y="1946292"/>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9" name="Google Shape;99;p21"/>
          <p:cNvSpPr txBox="1">
            <a:spLocks noGrp="1"/>
          </p:cNvSpPr>
          <p:nvPr>
            <p:ph type="ctrTitle" idx="3"/>
          </p:nvPr>
        </p:nvSpPr>
        <p:spPr>
          <a:xfrm>
            <a:off x="2285760" y="3570573"/>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a:endParaRPr/>
          </a:p>
        </p:txBody>
      </p:sp>
      <p:sp>
        <p:nvSpPr>
          <p:cNvPr id="100" name="Google Shape;100;p21"/>
          <p:cNvSpPr txBox="1">
            <a:spLocks noGrp="1"/>
          </p:cNvSpPr>
          <p:nvPr>
            <p:ph type="subTitle" idx="4"/>
          </p:nvPr>
        </p:nvSpPr>
        <p:spPr>
          <a:xfrm>
            <a:off x="2285760" y="3864823"/>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01" name="Google Shape;101;p21"/>
          <p:cNvSpPr txBox="1">
            <a:spLocks noGrp="1"/>
          </p:cNvSpPr>
          <p:nvPr>
            <p:ph type="ctrTitle" idx="5"/>
          </p:nvPr>
        </p:nvSpPr>
        <p:spPr>
          <a:xfrm>
            <a:off x="5047297" y="1652042"/>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Clr>
                <a:srgbClr val="000000"/>
              </a:buClr>
              <a:buSzPts val="1400"/>
              <a:buNone/>
              <a:defRPr sz="1400">
                <a:solidFill>
                  <a:srgbClr val="000000"/>
                </a:solidFill>
              </a:defRPr>
            </a:lvl2pPr>
            <a:lvl3pPr lvl="2" algn="r" rtl="0">
              <a:spcBef>
                <a:spcPts val="0"/>
              </a:spcBef>
              <a:spcAft>
                <a:spcPts val="0"/>
              </a:spcAft>
              <a:buClr>
                <a:srgbClr val="000000"/>
              </a:buClr>
              <a:buSzPts val="1400"/>
              <a:buNone/>
              <a:defRPr sz="1400">
                <a:solidFill>
                  <a:srgbClr val="000000"/>
                </a:solidFill>
              </a:defRPr>
            </a:lvl3pPr>
            <a:lvl4pPr lvl="3" algn="r" rtl="0">
              <a:spcBef>
                <a:spcPts val="0"/>
              </a:spcBef>
              <a:spcAft>
                <a:spcPts val="0"/>
              </a:spcAft>
              <a:buClr>
                <a:srgbClr val="000000"/>
              </a:buClr>
              <a:buSzPts val="1400"/>
              <a:buNone/>
              <a:defRPr sz="1400">
                <a:solidFill>
                  <a:srgbClr val="000000"/>
                </a:solidFill>
              </a:defRPr>
            </a:lvl4pPr>
            <a:lvl5pPr lvl="4" algn="r" rtl="0">
              <a:spcBef>
                <a:spcPts val="0"/>
              </a:spcBef>
              <a:spcAft>
                <a:spcPts val="0"/>
              </a:spcAft>
              <a:buClr>
                <a:srgbClr val="000000"/>
              </a:buClr>
              <a:buSzPts val="1400"/>
              <a:buNone/>
              <a:defRPr sz="1400">
                <a:solidFill>
                  <a:srgbClr val="000000"/>
                </a:solidFill>
              </a:defRPr>
            </a:lvl5pPr>
            <a:lvl6pPr lvl="5" algn="r" rtl="0">
              <a:spcBef>
                <a:spcPts val="0"/>
              </a:spcBef>
              <a:spcAft>
                <a:spcPts val="0"/>
              </a:spcAft>
              <a:buClr>
                <a:srgbClr val="000000"/>
              </a:buClr>
              <a:buSzPts val="1400"/>
              <a:buNone/>
              <a:defRPr sz="1400">
                <a:solidFill>
                  <a:srgbClr val="000000"/>
                </a:solidFill>
              </a:defRPr>
            </a:lvl6pPr>
            <a:lvl7pPr lvl="6" algn="r" rtl="0">
              <a:spcBef>
                <a:spcPts val="0"/>
              </a:spcBef>
              <a:spcAft>
                <a:spcPts val="0"/>
              </a:spcAft>
              <a:buClr>
                <a:srgbClr val="000000"/>
              </a:buClr>
              <a:buSzPts val="1400"/>
              <a:buNone/>
              <a:defRPr sz="1400">
                <a:solidFill>
                  <a:srgbClr val="000000"/>
                </a:solidFill>
              </a:defRPr>
            </a:lvl7pPr>
            <a:lvl8pPr lvl="7" algn="r" rtl="0">
              <a:spcBef>
                <a:spcPts val="0"/>
              </a:spcBef>
              <a:spcAft>
                <a:spcPts val="0"/>
              </a:spcAft>
              <a:buClr>
                <a:srgbClr val="000000"/>
              </a:buClr>
              <a:buSzPts val="1400"/>
              <a:buNone/>
              <a:defRPr sz="1400">
                <a:solidFill>
                  <a:srgbClr val="000000"/>
                </a:solidFill>
              </a:defRPr>
            </a:lvl8pPr>
            <a:lvl9pPr lvl="8" algn="r" rtl="0">
              <a:spcBef>
                <a:spcPts val="0"/>
              </a:spcBef>
              <a:spcAft>
                <a:spcPts val="0"/>
              </a:spcAft>
              <a:buClr>
                <a:srgbClr val="000000"/>
              </a:buClr>
              <a:buSzPts val="1400"/>
              <a:buNone/>
              <a:defRPr sz="1400">
                <a:solidFill>
                  <a:srgbClr val="000000"/>
                </a:solidFill>
              </a:defRPr>
            </a:lvl9pPr>
          </a:lstStyle>
          <a:p>
            <a:endParaRPr/>
          </a:p>
        </p:txBody>
      </p:sp>
      <p:sp>
        <p:nvSpPr>
          <p:cNvPr id="102" name="Google Shape;102;p21"/>
          <p:cNvSpPr txBox="1">
            <a:spLocks noGrp="1"/>
          </p:cNvSpPr>
          <p:nvPr>
            <p:ph type="subTitle" idx="6"/>
          </p:nvPr>
        </p:nvSpPr>
        <p:spPr>
          <a:xfrm>
            <a:off x="5047299" y="1946292"/>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103" name="Google Shape;103;p21"/>
          <p:cNvSpPr txBox="1">
            <a:spLocks noGrp="1"/>
          </p:cNvSpPr>
          <p:nvPr>
            <p:ph type="ctrTitle" idx="7"/>
          </p:nvPr>
        </p:nvSpPr>
        <p:spPr>
          <a:xfrm>
            <a:off x="5047297" y="3570573"/>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Clr>
                <a:srgbClr val="000000"/>
              </a:buClr>
              <a:buSzPts val="1400"/>
              <a:buNone/>
              <a:defRPr sz="1400">
                <a:solidFill>
                  <a:srgbClr val="000000"/>
                </a:solidFill>
              </a:defRPr>
            </a:lvl2pPr>
            <a:lvl3pPr lvl="2" algn="r" rtl="0">
              <a:spcBef>
                <a:spcPts val="0"/>
              </a:spcBef>
              <a:spcAft>
                <a:spcPts val="0"/>
              </a:spcAft>
              <a:buClr>
                <a:srgbClr val="000000"/>
              </a:buClr>
              <a:buSzPts val="1400"/>
              <a:buNone/>
              <a:defRPr sz="1400">
                <a:solidFill>
                  <a:srgbClr val="000000"/>
                </a:solidFill>
              </a:defRPr>
            </a:lvl3pPr>
            <a:lvl4pPr lvl="3" algn="r" rtl="0">
              <a:spcBef>
                <a:spcPts val="0"/>
              </a:spcBef>
              <a:spcAft>
                <a:spcPts val="0"/>
              </a:spcAft>
              <a:buClr>
                <a:srgbClr val="000000"/>
              </a:buClr>
              <a:buSzPts val="1400"/>
              <a:buNone/>
              <a:defRPr sz="1400">
                <a:solidFill>
                  <a:srgbClr val="000000"/>
                </a:solidFill>
              </a:defRPr>
            </a:lvl4pPr>
            <a:lvl5pPr lvl="4" algn="r" rtl="0">
              <a:spcBef>
                <a:spcPts val="0"/>
              </a:spcBef>
              <a:spcAft>
                <a:spcPts val="0"/>
              </a:spcAft>
              <a:buClr>
                <a:srgbClr val="000000"/>
              </a:buClr>
              <a:buSzPts val="1400"/>
              <a:buNone/>
              <a:defRPr sz="1400">
                <a:solidFill>
                  <a:srgbClr val="000000"/>
                </a:solidFill>
              </a:defRPr>
            </a:lvl5pPr>
            <a:lvl6pPr lvl="5" algn="r" rtl="0">
              <a:spcBef>
                <a:spcPts val="0"/>
              </a:spcBef>
              <a:spcAft>
                <a:spcPts val="0"/>
              </a:spcAft>
              <a:buClr>
                <a:srgbClr val="000000"/>
              </a:buClr>
              <a:buSzPts val="1400"/>
              <a:buNone/>
              <a:defRPr sz="1400">
                <a:solidFill>
                  <a:srgbClr val="000000"/>
                </a:solidFill>
              </a:defRPr>
            </a:lvl6pPr>
            <a:lvl7pPr lvl="6" algn="r" rtl="0">
              <a:spcBef>
                <a:spcPts val="0"/>
              </a:spcBef>
              <a:spcAft>
                <a:spcPts val="0"/>
              </a:spcAft>
              <a:buClr>
                <a:srgbClr val="000000"/>
              </a:buClr>
              <a:buSzPts val="1400"/>
              <a:buNone/>
              <a:defRPr sz="1400">
                <a:solidFill>
                  <a:srgbClr val="000000"/>
                </a:solidFill>
              </a:defRPr>
            </a:lvl7pPr>
            <a:lvl8pPr lvl="7" algn="r" rtl="0">
              <a:spcBef>
                <a:spcPts val="0"/>
              </a:spcBef>
              <a:spcAft>
                <a:spcPts val="0"/>
              </a:spcAft>
              <a:buClr>
                <a:srgbClr val="000000"/>
              </a:buClr>
              <a:buSzPts val="1400"/>
              <a:buNone/>
              <a:defRPr sz="1400">
                <a:solidFill>
                  <a:srgbClr val="000000"/>
                </a:solidFill>
              </a:defRPr>
            </a:lvl8pPr>
            <a:lvl9pPr lvl="8" algn="r" rtl="0">
              <a:spcBef>
                <a:spcPts val="0"/>
              </a:spcBef>
              <a:spcAft>
                <a:spcPts val="0"/>
              </a:spcAft>
              <a:buClr>
                <a:srgbClr val="000000"/>
              </a:buClr>
              <a:buSzPts val="1400"/>
              <a:buNone/>
              <a:defRPr sz="1400">
                <a:solidFill>
                  <a:srgbClr val="000000"/>
                </a:solidFill>
              </a:defRPr>
            </a:lvl9pPr>
          </a:lstStyle>
          <a:p>
            <a:endParaRPr/>
          </a:p>
        </p:txBody>
      </p:sp>
      <p:sp>
        <p:nvSpPr>
          <p:cNvPr id="104" name="Google Shape;104;p21"/>
          <p:cNvSpPr txBox="1">
            <a:spLocks noGrp="1"/>
          </p:cNvSpPr>
          <p:nvPr>
            <p:ph type="subTitle" idx="8"/>
          </p:nvPr>
        </p:nvSpPr>
        <p:spPr>
          <a:xfrm>
            <a:off x="5047299" y="3864823"/>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434343"/>
              </a:buClr>
              <a:buSzPts val="2800"/>
              <a:buFont typeface="Exo 2"/>
              <a:buNone/>
              <a:defRPr sz="2800" b="1">
                <a:solidFill>
                  <a:srgbClr val="434343"/>
                </a:solidFill>
                <a:latin typeface="Exo 2"/>
                <a:ea typeface="Exo 2"/>
                <a:cs typeface="Exo 2"/>
                <a:sym typeface="Exo 2"/>
              </a:defRPr>
            </a:lvl1pPr>
            <a:lvl2pPr lvl="1">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2pPr>
            <a:lvl3pPr lvl="2">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3pPr>
            <a:lvl4pPr lvl="3">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4pPr>
            <a:lvl5pPr lvl="4">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5pPr>
            <a:lvl6pPr lvl="5">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6pPr>
            <a:lvl7pPr lvl="6">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7pPr>
            <a:lvl8pPr lvl="7">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8pPr>
            <a:lvl9pPr lvl="8">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1pPr>
            <a:lvl2pPr marL="914400" lvl="1"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2pPr>
            <a:lvl3pPr marL="1371600" lvl="2"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3pPr>
            <a:lvl4pPr marL="1828800" lvl="3"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4pPr>
            <a:lvl5pPr marL="2286000" lvl="4"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5pPr>
            <a:lvl6pPr marL="2743200" lvl="5"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6pPr>
            <a:lvl7pPr marL="3200400" lvl="6"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7pPr>
            <a:lvl8pPr marL="3657600" lvl="7"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8pPr>
            <a:lvl9pPr marL="4114800" lvl="8" indent="-304800">
              <a:lnSpc>
                <a:spcPct val="115000"/>
              </a:lnSpc>
              <a:spcBef>
                <a:spcPts val="1600"/>
              </a:spcBef>
              <a:spcAft>
                <a:spcPts val="160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6" r:id="rId4"/>
    <p:sldLayoutId id="2147483657" r:id="rId5"/>
    <p:sldLayoutId id="2147483658" r:id="rId6"/>
    <p:sldLayoutId id="2147483666" r:id="rId7"/>
    <p:sldLayoutId id="214748366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3"/>
          <p:cNvSpPr txBox="1">
            <a:spLocks noGrp="1"/>
          </p:cNvSpPr>
          <p:nvPr>
            <p:ph type="ctrTitle"/>
          </p:nvPr>
        </p:nvSpPr>
        <p:spPr>
          <a:xfrm>
            <a:off x="2243431" y="1393700"/>
            <a:ext cx="6886800" cy="17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he-IL" dirty="0">
                <a:latin typeface="Calibri" panose="020F0502020204030204" pitchFamily="34" charset="0"/>
                <a:cs typeface="Calibri" panose="020F0502020204030204" pitchFamily="34" charset="0"/>
              </a:rPr>
              <a:t>סימולציה של רשת</a:t>
            </a:r>
            <a:br>
              <a:rPr lang="en-US" dirty="0">
                <a:latin typeface="Calibri" panose="020F0502020204030204" pitchFamily="34" charset="0"/>
                <a:cs typeface="Calibri" panose="020F0502020204030204" pitchFamily="34" charset="0"/>
              </a:rPr>
            </a:br>
            <a:r>
              <a:rPr lang="he-IL" dirty="0">
                <a:latin typeface="Calibri" panose="020F0502020204030204" pitchFamily="34" charset="0"/>
                <a:cs typeface="Calibri" panose="020F0502020204030204" pitchFamily="34" charset="0"/>
              </a:rPr>
              <a:t>חיישנים באזור מוגדר</a:t>
            </a:r>
            <a:endParaRPr dirty="0">
              <a:latin typeface="Calibri" panose="020F0502020204030204" pitchFamily="34" charset="0"/>
              <a:cs typeface="Calibri" panose="020F0502020204030204" pitchFamily="34" charset="0"/>
            </a:endParaRPr>
          </a:p>
        </p:txBody>
      </p:sp>
      <p:cxnSp>
        <p:nvCxnSpPr>
          <p:cNvPr id="153" name="Google Shape;153;p33"/>
          <p:cNvCxnSpPr/>
          <p:nvPr/>
        </p:nvCxnSpPr>
        <p:spPr>
          <a:xfrm>
            <a:off x="6677025" y="3176000"/>
            <a:ext cx="2460000" cy="0"/>
          </a:xfrm>
          <a:prstGeom prst="straightConnector1">
            <a:avLst/>
          </a:prstGeom>
          <a:noFill/>
          <a:ln w="9525" cap="flat" cmpd="sng">
            <a:solidFill>
              <a:srgbClr val="434343"/>
            </a:solidFill>
            <a:prstDash val="solid"/>
            <a:round/>
            <a:headEnd type="none" w="med" len="med"/>
            <a:tailEnd type="none" w="med" len="med"/>
          </a:ln>
        </p:spPr>
      </p:cxnSp>
      <p:sp>
        <p:nvSpPr>
          <p:cNvPr id="3" name="כותרת משנה 2">
            <a:extLst>
              <a:ext uri="{FF2B5EF4-FFF2-40B4-BE49-F238E27FC236}">
                <a16:creationId xmlns:a16="http://schemas.microsoft.com/office/drawing/2014/main" id="{C175827D-650D-4063-857A-1A0967B58EE9}"/>
              </a:ext>
            </a:extLst>
          </p:cNvPr>
          <p:cNvSpPr>
            <a:spLocks noGrp="1"/>
          </p:cNvSpPr>
          <p:nvPr>
            <p:ph type="subTitle" idx="1"/>
          </p:nvPr>
        </p:nvSpPr>
        <p:spPr>
          <a:xfrm>
            <a:off x="3870705" y="3440318"/>
            <a:ext cx="5473320" cy="474522"/>
          </a:xfrm>
        </p:spPr>
        <p:txBody>
          <a:bodyPr/>
          <a:lstStyle/>
          <a:p>
            <a:pPr rtl="1"/>
            <a:r>
              <a:rPr lang="he-IL" dirty="0">
                <a:latin typeface="Calibri" panose="020F0502020204030204" pitchFamily="34" charset="0"/>
                <a:cs typeface="Calibri" panose="020F0502020204030204" pitchFamily="34" charset="0"/>
              </a:rPr>
              <a:t>פרויקט סיום בקורס תכנות פונקציונלי במערכות מקבילות ומבוזרות</a:t>
            </a:r>
          </a:p>
          <a:p>
            <a:pPr rtl="1"/>
            <a:r>
              <a:rPr lang="he-IL" dirty="0">
                <a:latin typeface="Calibri" panose="020F0502020204030204" pitchFamily="34" charset="0"/>
                <a:cs typeface="Calibri" panose="020F0502020204030204" pitchFamily="34" charset="0"/>
              </a:rPr>
              <a:t>מגישים: יובל נרקיס וקטרין נכין</a:t>
            </a:r>
          </a:p>
          <a:p>
            <a:pPr rtl="1"/>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53"/>
                                        </p:tgtEl>
                                        <p:attrNameLst>
                                          <p:attrName>style.visibility</p:attrName>
                                        </p:attrNameLst>
                                      </p:cBhvr>
                                      <p:to>
                                        <p:strVal val="visible"/>
                                      </p:to>
                                    </p:set>
                                    <p:anim calcmode="lin" valueType="num">
                                      <p:cBhvr additive="base">
                                        <p:cTn id="7" dur="1200"/>
                                        <p:tgtEl>
                                          <p:spTgt spid="15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כותרת 7">
            <a:extLst>
              <a:ext uri="{FF2B5EF4-FFF2-40B4-BE49-F238E27FC236}">
                <a16:creationId xmlns:a16="http://schemas.microsoft.com/office/drawing/2014/main" id="{4370EA38-E7ED-47E9-8C05-E20E1A5754A6}"/>
              </a:ext>
            </a:extLst>
          </p:cNvPr>
          <p:cNvSpPr txBox="1">
            <a:spLocks/>
          </p:cNvSpPr>
          <p:nvPr/>
        </p:nvSpPr>
        <p:spPr>
          <a:xfrm>
            <a:off x="1729108" y="-50557"/>
            <a:ext cx="5950424" cy="6738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he-IL" sz="3200" dirty="0">
                <a:latin typeface="Calibri" panose="020F0502020204030204" pitchFamily="34" charset="0"/>
                <a:cs typeface="Calibri" panose="020F0502020204030204" pitchFamily="34" charset="0"/>
              </a:rPr>
              <a:t>מכונת המצבים של החיישן</a:t>
            </a:r>
            <a:endParaRPr lang="en-US" sz="3200" dirty="0">
              <a:latin typeface="Calibri" panose="020F0502020204030204" pitchFamily="34" charset="0"/>
              <a:cs typeface="Calibri" panose="020F0502020204030204" pitchFamily="34" charset="0"/>
            </a:endParaRPr>
          </a:p>
        </p:txBody>
      </p:sp>
      <p:grpSp>
        <p:nvGrpSpPr>
          <p:cNvPr id="43" name="קבוצה 42">
            <a:extLst>
              <a:ext uri="{FF2B5EF4-FFF2-40B4-BE49-F238E27FC236}">
                <a16:creationId xmlns:a16="http://schemas.microsoft.com/office/drawing/2014/main" id="{5BFCF5BD-D84F-46D2-ACE3-877FD10F9B03}"/>
              </a:ext>
            </a:extLst>
          </p:cNvPr>
          <p:cNvGrpSpPr/>
          <p:nvPr/>
        </p:nvGrpSpPr>
        <p:grpSpPr>
          <a:xfrm>
            <a:off x="939724" y="1107837"/>
            <a:ext cx="6411195" cy="3929064"/>
            <a:chOff x="939724" y="1107837"/>
            <a:chExt cx="6411195" cy="3929064"/>
          </a:xfrm>
        </p:grpSpPr>
        <p:sp>
          <p:nvSpPr>
            <p:cNvPr id="10" name="אליפסה 9">
              <a:extLst>
                <a:ext uri="{FF2B5EF4-FFF2-40B4-BE49-F238E27FC236}">
                  <a16:creationId xmlns:a16="http://schemas.microsoft.com/office/drawing/2014/main" id="{90EE66DE-A358-4204-9A44-78858D16816F}"/>
                </a:ext>
              </a:extLst>
            </p:cNvPr>
            <p:cNvSpPr/>
            <p:nvPr/>
          </p:nvSpPr>
          <p:spPr>
            <a:xfrm>
              <a:off x="2036290" y="2434194"/>
              <a:ext cx="1121569" cy="11001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SLEEP</a:t>
              </a:r>
            </a:p>
          </p:txBody>
        </p:sp>
        <p:sp>
          <p:nvSpPr>
            <p:cNvPr id="11" name="אליפסה 10">
              <a:extLst>
                <a:ext uri="{FF2B5EF4-FFF2-40B4-BE49-F238E27FC236}">
                  <a16:creationId xmlns:a16="http://schemas.microsoft.com/office/drawing/2014/main" id="{97CB2BDF-44A2-4556-AB0D-AAD5CAB47339}"/>
                </a:ext>
              </a:extLst>
            </p:cNvPr>
            <p:cNvSpPr/>
            <p:nvPr/>
          </p:nvSpPr>
          <p:spPr>
            <a:xfrm>
              <a:off x="4660975" y="1114981"/>
              <a:ext cx="1121569" cy="11001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IDLE</a:t>
              </a:r>
            </a:p>
          </p:txBody>
        </p:sp>
        <p:sp>
          <p:nvSpPr>
            <p:cNvPr id="12" name="אליפסה 11">
              <a:extLst>
                <a:ext uri="{FF2B5EF4-FFF2-40B4-BE49-F238E27FC236}">
                  <a16:creationId xmlns:a16="http://schemas.microsoft.com/office/drawing/2014/main" id="{C72B48F5-A9FE-426D-BB8A-8623EF2F2C48}"/>
                </a:ext>
              </a:extLst>
            </p:cNvPr>
            <p:cNvSpPr/>
            <p:nvPr/>
          </p:nvSpPr>
          <p:spPr>
            <a:xfrm>
              <a:off x="6136481" y="2434194"/>
              <a:ext cx="1214438" cy="11001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AWAKE</a:t>
              </a:r>
            </a:p>
          </p:txBody>
        </p:sp>
        <p:cxnSp>
          <p:nvCxnSpPr>
            <p:cNvPr id="14" name="מחבר חץ ישר 13">
              <a:extLst>
                <a:ext uri="{FF2B5EF4-FFF2-40B4-BE49-F238E27FC236}">
                  <a16:creationId xmlns:a16="http://schemas.microsoft.com/office/drawing/2014/main" id="{88A3258B-6857-4D22-9734-DA93F9DCA335}"/>
                </a:ext>
              </a:extLst>
            </p:cNvPr>
            <p:cNvCxnSpPr>
              <a:cxnSpLocks/>
              <a:stCxn id="12" idx="2"/>
              <a:endCxn id="10" idx="6"/>
            </p:cNvCxnSpPr>
            <p:nvPr/>
          </p:nvCxnSpPr>
          <p:spPr>
            <a:xfrm flipH="1">
              <a:off x="3157859" y="2984263"/>
              <a:ext cx="2978622" cy="0"/>
            </a:xfrm>
            <a:prstGeom prst="straightConnector1">
              <a:avLst/>
            </a:prstGeom>
            <a:ln w="19050">
              <a:tailEnd type="triangle"/>
            </a:ln>
          </p:spPr>
          <p:style>
            <a:lnRef idx="1">
              <a:schemeClr val="accent5"/>
            </a:lnRef>
            <a:fillRef idx="0">
              <a:schemeClr val="accent5"/>
            </a:fillRef>
            <a:effectRef idx="0">
              <a:schemeClr val="accent5"/>
            </a:effectRef>
            <a:fontRef idx="minor">
              <a:schemeClr val="tx1"/>
            </a:fontRef>
          </p:style>
        </p:cxnSp>
        <p:cxnSp>
          <p:nvCxnSpPr>
            <p:cNvPr id="20" name="מחבר חץ ישר 19">
              <a:extLst>
                <a:ext uri="{FF2B5EF4-FFF2-40B4-BE49-F238E27FC236}">
                  <a16:creationId xmlns:a16="http://schemas.microsoft.com/office/drawing/2014/main" id="{D8345607-6785-404D-AADD-6E5702A15AAC}"/>
                </a:ext>
              </a:extLst>
            </p:cNvPr>
            <p:cNvCxnSpPr>
              <a:cxnSpLocks/>
            </p:cNvCxnSpPr>
            <p:nvPr/>
          </p:nvCxnSpPr>
          <p:spPr>
            <a:xfrm>
              <a:off x="3157859" y="2791382"/>
              <a:ext cx="2978622" cy="0"/>
            </a:xfrm>
            <a:prstGeom prst="straightConnector1">
              <a:avLst/>
            </a:prstGeom>
            <a:ln w="19050">
              <a:tailEnd type="triangle"/>
            </a:ln>
          </p:spPr>
          <p:style>
            <a:lnRef idx="1">
              <a:schemeClr val="accent5"/>
            </a:lnRef>
            <a:fillRef idx="0">
              <a:schemeClr val="accent5"/>
            </a:fillRef>
            <a:effectRef idx="0">
              <a:schemeClr val="accent5"/>
            </a:effectRef>
            <a:fontRef idx="minor">
              <a:schemeClr val="tx1"/>
            </a:fontRef>
          </p:style>
        </p:cxnSp>
        <p:cxnSp>
          <p:nvCxnSpPr>
            <p:cNvPr id="23" name="מחבר חץ ישר 22">
              <a:extLst>
                <a:ext uri="{FF2B5EF4-FFF2-40B4-BE49-F238E27FC236}">
                  <a16:creationId xmlns:a16="http://schemas.microsoft.com/office/drawing/2014/main" id="{805D42B3-B238-4EA2-933D-5557C898ABD4}"/>
                </a:ext>
              </a:extLst>
            </p:cNvPr>
            <p:cNvCxnSpPr>
              <a:stCxn id="11" idx="2"/>
              <a:endCxn id="10" idx="0"/>
            </p:cNvCxnSpPr>
            <p:nvPr/>
          </p:nvCxnSpPr>
          <p:spPr>
            <a:xfrm flipH="1">
              <a:off x="2597075" y="1665050"/>
              <a:ext cx="2063900" cy="769144"/>
            </a:xfrm>
            <a:prstGeom prst="straightConnector1">
              <a:avLst/>
            </a:prstGeom>
            <a:ln w="19050">
              <a:tailEnd type="triangle"/>
            </a:ln>
          </p:spPr>
          <p:style>
            <a:lnRef idx="1">
              <a:schemeClr val="accent5"/>
            </a:lnRef>
            <a:fillRef idx="0">
              <a:schemeClr val="accent5"/>
            </a:fillRef>
            <a:effectRef idx="0">
              <a:schemeClr val="accent5"/>
            </a:effectRef>
            <a:fontRef idx="minor">
              <a:schemeClr val="tx1"/>
            </a:fontRef>
          </p:style>
        </p:cxnSp>
        <p:sp>
          <p:nvSpPr>
            <p:cNvPr id="24" name="מלבן 23">
              <a:extLst>
                <a:ext uri="{FF2B5EF4-FFF2-40B4-BE49-F238E27FC236}">
                  <a16:creationId xmlns:a16="http://schemas.microsoft.com/office/drawing/2014/main" id="{61D26C67-C1C3-4A28-8CFA-276C2EDCB098}"/>
                </a:ext>
              </a:extLst>
            </p:cNvPr>
            <p:cNvSpPr/>
            <p:nvPr/>
          </p:nvSpPr>
          <p:spPr>
            <a:xfrm>
              <a:off x="939724" y="1107837"/>
              <a:ext cx="931938" cy="3571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START</a:t>
              </a:r>
            </a:p>
          </p:txBody>
        </p:sp>
        <p:cxnSp>
          <p:nvCxnSpPr>
            <p:cNvPr id="27" name="מחבר חץ ישר 26">
              <a:extLst>
                <a:ext uri="{FF2B5EF4-FFF2-40B4-BE49-F238E27FC236}">
                  <a16:creationId xmlns:a16="http://schemas.microsoft.com/office/drawing/2014/main" id="{815B510D-6117-4130-892F-5D2AD6197CA2}"/>
                </a:ext>
              </a:extLst>
            </p:cNvPr>
            <p:cNvCxnSpPr>
              <a:cxnSpLocks/>
              <a:stCxn id="24" idx="3"/>
              <a:endCxn id="11" idx="1"/>
            </p:cNvCxnSpPr>
            <p:nvPr/>
          </p:nvCxnSpPr>
          <p:spPr>
            <a:xfrm flipV="1">
              <a:off x="1871662" y="1276092"/>
              <a:ext cx="2953563" cy="10339"/>
            </a:xfrm>
            <a:prstGeom prst="straightConnector1">
              <a:avLst/>
            </a:prstGeom>
            <a:ln w="19050">
              <a:tailEnd type="triangle"/>
            </a:ln>
          </p:spPr>
          <p:style>
            <a:lnRef idx="1">
              <a:schemeClr val="accent5"/>
            </a:lnRef>
            <a:fillRef idx="0">
              <a:schemeClr val="accent5"/>
            </a:fillRef>
            <a:effectRef idx="0">
              <a:schemeClr val="accent5"/>
            </a:effectRef>
            <a:fontRef idx="minor">
              <a:schemeClr val="tx1"/>
            </a:fontRef>
          </p:style>
        </p:cxnSp>
        <p:sp>
          <p:nvSpPr>
            <p:cNvPr id="31" name="אליפסה 30">
              <a:extLst>
                <a:ext uri="{FF2B5EF4-FFF2-40B4-BE49-F238E27FC236}">
                  <a16:creationId xmlns:a16="http://schemas.microsoft.com/office/drawing/2014/main" id="{8CB6FDDD-CF89-41D8-B38E-9D1671D81C3C}"/>
                </a:ext>
              </a:extLst>
            </p:cNvPr>
            <p:cNvSpPr/>
            <p:nvPr/>
          </p:nvSpPr>
          <p:spPr>
            <a:xfrm>
              <a:off x="3968513" y="3936763"/>
              <a:ext cx="1121569" cy="11001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DEAD</a:t>
              </a:r>
            </a:p>
          </p:txBody>
        </p:sp>
        <p:cxnSp>
          <p:nvCxnSpPr>
            <p:cNvPr id="33" name="מחבר חץ ישר 32">
              <a:extLst>
                <a:ext uri="{FF2B5EF4-FFF2-40B4-BE49-F238E27FC236}">
                  <a16:creationId xmlns:a16="http://schemas.microsoft.com/office/drawing/2014/main" id="{91B5C3B5-7564-40AF-9DF9-9DE3B0991323}"/>
                </a:ext>
              </a:extLst>
            </p:cNvPr>
            <p:cNvCxnSpPr>
              <a:stCxn id="10" idx="4"/>
              <a:endCxn id="31" idx="2"/>
            </p:cNvCxnSpPr>
            <p:nvPr/>
          </p:nvCxnSpPr>
          <p:spPr>
            <a:xfrm>
              <a:off x="2597075" y="3534332"/>
              <a:ext cx="1371438" cy="952500"/>
            </a:xfrm>
            <a:prstGeom prst="straightConnector1">
              <a:avLst/>
            </a:prstGeom>
            <a:ln w="19050">
              <a:tailEnd type="triangle"/>
            </a:ln>
          </p:spPr>
          <p:style>
            <a:lnRef idx="1">
              <a:schemeClr val="accent5"/>
            </a:lnRef>
            <a:fillRef idx="0">
              <a:schemeClr val="accent5"/>
            </a:fillRef>
            <a:effectRef idx="0">
              <a:schemeClr val="accent5"/>
            </a:effectRef>
            <a:fontRef idx="minor">
              <a:schemeClr val="tx1"/>
            </a:fontRef>
          </p:style>
        </p:cxnSp>
        <p:cxnSp>
          <p:nvCxnSpPr>
            <p:cNvPr id="35" name="מחבר חץ ישר 34">
              <a:extLst>
                <a:ext uri="{FF2B5EF4-FFF2-40B4-BE49-F238E27FC236}">
                  <a16:creationId xmlns:a16="http://schemas.microsoft.com/office/drawing/2014/main" id="{68BD3F04-C564-4D04-9DB3-10EAFD0E13E7}"/>
                </a:ext>
              </a:extLst>
            </p:cNvPr>
            <p:cNvCxnSpPr>
              <a:cxnSpLocks/>
              <a:stCxn id="12" idx="3"/>
              <a:endCxn id="31" idx="6"/>
            </p:cNvCxnSpPr>
            <p:nvPr/>
          </p:nvCxnSpPr>
          <p:spPr>
            <a:xfrm flipH="1">
              <a:off x="5090082" y="3373221"/>
              <a:ext cx="1224249" cy="1113611"/>
            </a:xfrm>
            <a:prstGeom prst="straightConnector1">
              <a:avLst/>
            </a:prstGeom>
            <a:ln w="19050">
              <a:tailEnd type="triangle"/>
            </a:ln>
          </p:spPr>
          <p:style>
            <a:lnRef idx="1">
              <a:schemeClr val="accent5"/>
            </a:lnRef>
            <a:fillRef idx="0">
              <a:schemeClr val="accent5"/>
            </a:fillRef>
            <a:effectRef idx="0">
              <a:schemeClr val="accent5"/>
            </a:effectRef>
            <a:fontRef idx="minor">
              <a:schemeClr val="tx1"/>
            </a:fontRef>
          </p:style>
        </p:cxnSp>
      </p:grpSp>
    </p:spTree>
    <p:extLst>
      <p:ext uri="{BB962C8B-B14F-4D97-AF65-F5344CB8AC3E}">
        <p14:creationId xmlns:p14="http://schemas.microsoft.com/office/powerpoint/2010/main" val="2044687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כותרת 7">
            <a:extLst>
              <a:ext uri="{FF2B5EF4-FFF2-40B4-BE49-F238E27FC236}">
                <a16:creationId xmlns:a16="http://schemas.microsoft.com/office/drawing/2014/main" id="{4370EA38-E7ED-47E9-8C05-E20E1A5754A6}"/>
              </a:ext>
            </a:extLst>
          </p:cNvPr>
          <p:cNvSpPr txBox="1">
            <a:spLocks/>
          </p:cNvSpPr>
          <p:nvPr/>
        </p:nvSpPr>
        <p:spPr>
          <a:xfrm>
            <a:off x="1729108" y="-50557"/>
            <a:ext cx="5950424" cy="6738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he-IL" sz="4000" dirty="0">
                <a:latin typeface="Calibri" panose="020F0502020204030204" pitchFamily="34" charset="0"/>
                <a:cs typeface="Calibri" panose="020F0502020204030204" pitchFamily="34" charset="0"/>
              </a:rPr>
              <a:t>מקרא</a:t>
            </a:r>
            <a:endParaRPr lang="en-US" sz="4000" dirty="0">
              <a:latin typeface="Calibri" panose="020F0502020204030204" pitchFamily="34" charset="0"/>
              <a:cs typeface="Calibri" panose="020F0502020204030204" pitchFamily="34" charset="0"/>
            </a:endParaRPr>
          </a:p>
        </p:txBody>
      </p:sp>
      <p:pic>
        <p:nvPicPr>
          <p:cNvPr id="3" name="תמונה 2">
            <a:extLst>
              <a:ext uri="{FF2B5EF4-FFF2-40B4-BE49-F238E27FC236}">
                <a16:creationId xmlns:a16="http://schemas.microsoft.com/office/drawing/2014/main" id="{092C5D05-AC04-42A9-A716-D84C9E194A1A}"/>
              </a:ext>
            </a:extLst>
          </p:cNvPr>
          <p:cNvPicPr>
            <a:picLocks noChangeAspect="1"/>
          </p:cNvPicPr>
          <p:nvPr/>
        </p:nvPicPr>
        <p:blipFill>
          <a:blip r:embed="rId2"/>
          <a:stretch>
            <a:fillRect/>
          </a:stretch>
        </p:blipFill>
        <p:spPr>
          <a:xfrm>
            <a:off x="1417699" y="1046061"/>
            <a:ext cx="6308602" cy="4037045"/>
          </a:xfrm>
          <a:prstGeom prst="rect">
            <a:avLst/>
          </a:prstGeom>
        </p:spPr>
      </p:pic>
    </p:spTree>
    <p:extLst>
      <p:ext uri="{BB962C8B-B14F-4D97-AF65-F5344CB8AC3E}">
        <p14:creationId xmlns:p14="http://schemas.microsoft.com/office/powerpoint/2010/main" val="1575997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כותרת 7">
            <a:extLst>
              <a:ext uri="{FF2B5EF4-FFF2-40B4-BE49-F238E27FC236}">
                <a16:creationId xmlns:a16="http://schemas.microsoft.com/office/drawing/2014/main" id="{4370EA38-E7ED-47E9-8C05-E20E1A5754A6}"/>
              </a:ext>
            </a:extLst>
          </p:cNvPr>
          <p:cNvSpPr txBox="1">
            <a:spLocks/>
          </p:cNvSpPr>
          <p:nvPr/>
        </p:nvSpPr>
        <p:spPr>
          <a:xfrm>
            <a:off x="1596787" y="-129138"/>
            <a:ext cx="5950424" cy="6738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he-IL" sz="2800" dirty="0">
                <a:latin typeface="Calibri" panose="020F0502020204030204" pitchFamily="34" charset="0"/>
                <a:cs typeface="Calibri" panose="020F0502020204030204" pitchFamily="34" charset="0"/>
              </a:rPr>
              <a:t>שטח הסימולציה</a:t>
            </a:r>
            <a:endParaRPr lang="en-US" sz="2800" dirty="0">
              <a:latin typeface="Calibri" panose="020F0502020204030204" pitchFamily="34" charset="0"/>
              <a:cs typeface="Calibri" panose="020F0502020204030204" pitchFamily="34" charset="0"/>
            </a:endParaRPr>
          </a:p>
        </p:txBody>
      </p:sp>
      <p:pic>
        <p:nvPicPr>
          <p:cNvPr id="2" name="תמונה 1">
            <a:extLst>
              <a:ext uri="{FF2B5EF4-FFF2-40B4-BE49-F238E27FC236}">
                <a16:creationId xmlns:a16="http://schemas.microsoft.com/office/drawing/2014/main" id="{A2504A78-D60E-4D11-9455-460A0D34A1A3}"/>
              </a:ext>
            </a:extLst>
          </p:cNvPr>
          <p:cNvPicPr>
            <a:picLocks noChangeAspect="1"/>
          </p:cNvPicPr>
          <p:nvPr/>
        </p:nvPicPr>
        <p:blipFill>
          <a:blip r:embed="rId2"/>
          <a:stretch>
            <a:fillRect/>
          </a:stretch>
        </p:blipFill>
        <p:spPr>
          <a:xfrm>
            <a:off x="1926383" y="471100"/>
            <a:ext cx="5291233" cy="4672400"/>
          </a:xfrm>
          <a:prstGeom prst="rect">
            <a:avLst/>
          </a:prstGeom>
        </p:spPr>
      </p:pic>
    </p:spTree>
    <p:extLst>
      <p:ext uri="{BB962C8B-B14F-4D97-AF65-F5344CB8AC3E}">
        <p14:creationId xmlns:p14="http://schemas.microsoft.com/office/powerpoint/2010/main" val="3589515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כותרת 7">
            <a:extLst>
              <a:ext uri="{FF2B5EF4-FFF2-40B4-BE49-F238E27FC236}">
                <a16:creationId xmlns:a16="http://schemas.microsoft.com/office/drawing/2014/main" id="{4370EA38-E7ED-47E9-8C05-E20E1A5754A6}"/>
              </a:ext>
            </a:extLst>
          </p:cNvPr>
          <p:cNvSpPr txBox="1">
            <a:spLocks/>
          </p:cNvSpPr>
          <p:nvPr/>
        </p:nvSpPr>
        <p:spPr>
          <a:xfrm>
            <a:off x="1596786" y="-129138"/>
            <a:ext cx="6297057" cy="6738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pPr rtl="1"/>
            <a:r>
              <a:rPr lang="he-IL" sz="2800" dirty="0">
                <a:latin typeface="Calibri" panose="020F0502020204030204" pitchFamily="34" charset="0"/>
                <a:cs typeface="Calibri" panose="020F0502020204030204" pitchFamily="34" charset="0"/>
              </a:rPr>
              <a:t>פעילות המערכת בזמן אמת כולל סטטיסטיקה</a:t>
            </a:r>
            <a:endParaRPr lang="en-US" sz="2800" dirty="0">
              <a:latin typeface="Calibri" panose="020F0502020204030204" pitchFamily="34" charset="0"/>
              <a:cs typeface="Calibri" panose="020F0502020204030204" pitchFamily="34" charset="0"/>
            </a:endParaRPr>
          </a:p>
        </p:txBody>
      </p:sp>
      <p:pic>
        <p:nvPicPr>
          <p:cNvPr id="3" name="תמונה 2">
            <a:extLst>
              <a:ext uri="{FF2B5EF4-FFF2-40B4-BE49-F238E27FC236}">
                <a16:creationId xmlns:a16="http://schemas.microsoft.com/office/drawing/2014/main" id="{1CDF1586-1EBE-4C02-BDB1-342ACC2B841B}"/>
              </a:ext>
            </a:extLst>
          </p:cNvPr>
          <p:cNvPicPr>
            <a:picLocks noChangeAspect="1"/>
          </p:cNvPicPr>
          <p:nvPr/>
        </p:nvPicPr>
        <p:blipFill>
          <a:blip r:embed="rId2"/>
          <a:stretch>
            <a:fillRect/>
          </a:stretch>
        </p:blipFill>
        <p:spPr>
          <a:xfrm>
            <a:off x="981836" y="695335"/>
            <a:ext cx="7180327" cy="4448165"/>
          </a:xfrm>
          <a:prstGeom prst="rect">
            <a:avLst/>
          </a:prstGeom>
        </p:spPr>
      </p:pic>
    </p:spTree>
    <p:extLst>
      <p:ext uri="{BB962C8B-B14F-4D97-AF65-F5344CB8AC3E}">
        <p14:creationId xmlns:p14="http://schemas.microsoft.com/office/powerpoint/2010/main" val="41569988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59" name="Google Shape;205;p37">
            <a:extLst>
              <a:ext uri="{FF2B5EF4-FFF2-40B4-BE49-F238E27FC236}">
                <a16:creationId xmlns:a16="http://schemas.microsoft.com/office/drawing/2014/main" id="{673279FC-52A4-4E84-B258-2180EB62F750}"/>
              </a:ext>
            </a:extLst>
          </p:cNvPr>
          <p:cNvSpPr txBox="1">
            <a:spLocks noGrp="1"/>
          </p:cNvSpPr>
          <p:nvPr>
            <p:ph type="subTitle" idx="1"/>
          </p:nvPr>
        </p:nvSpPr>
        <p:spPr>
          <a:xfrm>
            <a:off x="686971" y="1206659"/>
            <a:ext cx="7908131" cy="3486779"/>
          </a:xfrm>
          <a:prstGeom prst="rect">
            <a:avLst/>
          </a:prstGeom>
        </p:spPr>
        <p:txBody>
          <a:bodyPr spcFirstLastPara="1" wrap="square" lIns="91425" tIns="91425" rIns="91425" bIns="91425" anchor="t" anchorCtr="0">
            <a:noAutofit/>
          </a:bodyPr>
          <a:lstStyle/>
          <a:p>
            <a:pPr marL="342900" lvl="0" indent="-342900" algn="r" rtl="1">
              <a:spcBef>
                <a:spcPts val="0"/>
              </a:spcBef>
              <a:spcAft>
                <a:spcPts val="0"/>
              </a:spcAft>
              <a:buSzPct val="80000"/>
              <a:buFont typeface="+mj-lt"/>
              <a:buAutoNum type="arabicPeriod"/>
            </a:pPr>
            <a:r>
              <a:rPr lang="he-IL" sz="1600" dirty="0">
                <a:latin typeface="Calibri" panose="020F0502020204030204" pitchFamily="34" charset="0"/>
                <a:cs typeface="Calibri" panose="020F0502020204030204" pitchFamily="34" charset="0"/>
              </a:rPr>
              <a:t>למידה עצמית של המנוע הגרפי </a:t>
            </a:r>
            <a:r>
              <a:rPr lang="en-US" sz="1600" dirty="0">
                <a:latin typeface="Calibri" panose="020F0502020204030204" pitchFamily="34" charset="0"/>
                <a:cs typeface="Calibri" panose="020F0502020204030204" pitchFamily="34" charset="0"/>
              </a:rPr>
              <a:t>WX</a:t>
            </a:r>
            <a:r>
              <a:rPr lang="he-IL" sz="1600" dirty="0">
                <a:latin typeface="Calibri" panose="020F0502020204030204" pitchFamily="34" charset="0"/>
                <a:cs typeface="Calibri" panose="020F0502020204030204" pitchFamily="34" charset="0"/>
              </a:rPr>
              <a:t>. הקונספט היה חדש לנו והיה עלינו לחקור ולבצע ניסויים על מנת לגלות את יכולות המנוע ולהתאים את פעולתו לצרכינו. למדנו מקודים לדוגמא ולקחנו את עקרונות הבסיס של הקונספט ופיתחנו אותם לכדי תוצר אשר מקיים את כל דרישותינו.</a:t>
            </a:r>
            <a:br>
              <a:rPr lang="en-US" sz="1600" dirty="0">
                <a:latin typeface="Calibri" panose="020F0502020204030204" pitchFamily="34" charset="0"/>
                <a:cs typeface="Calibri" panose="020F0502020204030204" pitchFamily="34" charset="0"/>
              </a:rPr>
            </a:br>
            <a:endParaRPr lang="he-IL" sz="1600" dirty="0">
              <a:latin typeface="Calibri" panose="020F0502020204030204" pitchFamily="34" charset="0"/>
              <a:cs typeface="Calibri" panose="020F0502020204030204" pitchFamily="34" charset="0"/>
            </a:endParaRPr>
          </a:p>
          <a:p>
            <a:pPr marL="342900" lvl="0" indent="-342900" algn="r" rtl="1">
              <a:spcBef>
                <a:spcPts val="0"/>
              </a:spcBef>
              <a:spcAft>
                <a:spcPts val="0"/>
              </a:spcAft>
              <a:buSzPct val="80000"/>
              <a:buFont typeface="+mj-lt"/>
              <a:buAutoNum type="arabicPeriod"/>
            </a:pPr>
            <a:r>
              <a:rPr lang="he-IL" sz="1600" dirty="0">
                <a:latin typeface="Calibri" panose="020F0502020204030204" pitchFamily="34" charset="0"/>
                <a:cs typeface="Calibri" panose="020F0502020204030204" pitchFamily="34" charset="0"/>
              </a:rPr>
              <a:t>מצבי קיצון של </a:t>
            </a:r>
            <a:r>
              <a:rPr lang="en-US" sz="1600" dirty="0">
                <a:latin typeface="Calibri" panose="020F0502020204030204" pitchFamily="34" charset="0"/>
                <a:cs typeface="Calibri" panose="020F0502020204030204" pitchFamily="34" charset="0"/>
              </a:rPr>
              <a:t>gen_server </a:t>
            </a:r>
            <a:r>
              <a:rPr lang="he-IL" sz="1600" dirty="0">
                <a:latin typeface="Calibri" panose="020F0502020204030204" pitchFamily="34" charset="0"/>
                <a:cs typeface="Calibri" panose="020F0502020204030204" pitchFamily="34" charset="0"/>
              </a:rPr>
              <a:t> ושל </a:t>
            </a:r>
            <a:r>
              <a:rPr lang="en-US" sz="1600" dirty="0">
                <a:latin typeface="Calibri" panose="020F0502020204030204" pitchFamily="34" charset="0"/>
                <a:cs typeface="Calibri" panose="020F0502020204030204" pitchFamily="34" charset="0"/>
              </a:rPr>
              <a:t>gen_statem</a:t>
            </a:r>
            <a:r>
              <a:rPr lang="he-IL" sz="1600" dirty="0">
                <a:latin typeface="Calibri" panose="020F0502020204030204" pitchFamily="34" charset="0"/>
                <a:cs typeface="Calibri" panose="020F0502020204030204" pitchFamily="34" charset="0"/>
              </a:rPr>
              <a:t>.</a:t>
            </a:r>
            <a:r>
              <a:rPr lang="en-US" sz="1600" dirty="0">
                <a:latin typeface="Calibri" panose="020F0502020204030204" pitchFamily="34" charset="0"/>
                <a:cs typeface="Calibri" panose="020F0502020204030204" pitchFamily="34" charset="0"/>
              </a:rPr>
              <a:t> </a:t>
            </a:r>
            <a:r>
              <a:rPr lang="he-IL" sz="1600" dirty="0">
                <a:latin typeface="Calibri" panose="020F0502020204030204" pitchFamily="34" charset="0"/>
                <a:cs typeface="Calibri" panose="020F0502020204030204" pitchFamily="34" charset="0"/>
              </a:rPr>
              <a:t>לאחר הכרותינו עם המודולים ואפשרויות המימוש השונות, בנינו את המערכת על פי השיטות שחשבנו שהכי מתאימות לצרכינו, ותוך כדי הכתיבה נתקלנו בלא מעט מצבי קיצון אשר פתרונם הצריך היכרות מעמיקה יותר עם מגוון הפונקציות שהמודולים מספקים.</a:t>
            </a:r>
            <a:br>
              <a:rPr lang="en-US" sz="1600" dirty="0">
                <a:latin typeface="Calibri" panose="020F0502020204030204" pitchFamily="34" charset="0"/>
                <a:cs typeface="Calibri" panose="020F0502020204030204" pitchFamily="34" charset="0"/>
              </a:rPr>
            </a:br>
            <a:endParaRPr lang="he-IL" sz="1600" dirty="0">
              <a:latin typeface="Calibri" panose="020F0502020204030204" pitchFamily="34" charset="0"/>
              <a:cs typeface="Calibri" panose="020F0502020204030204" pitchFamily="34" charset="0"/>
            </a:endParaRPr>
          </a:p>
          <a:p>
            <a:pPr marL="342900" lvl="0" indent="-342900" algn="r" rtl="1">
              <a:spcBef>
                <a:spcPts val="0"/>
              </a:spcBef>
              <a:spcAft>
                <a:spcPts val="0"/>
              </a:spcAft>
              <a:buSzPct val="80000"/>
              <a:buFont typeface="+mj-lt"/>
              <a:buAutoNum type="arabicPeriod"/>
            </a:pPr>
            <a:r>
              <a:rPr lang="he-IL" sz="1600" dirty="0">
                <a:latin typeface="Calibri" panose="020F0502020204030204" pitchFamily="34" charset="0"/>
                <a:cs typeface="Calibri" panose="020F0502020204030204" pitchFamily="34" charset="0"/>
              </a:rPr>
              <a:t>העברת מידע בין חיישנים ברביעים שונים. החיישנים הינם תהליכים אשר מזומנים על ידי מחשב פועל יחיד, אך מהווים חלק ממערכת הפרוסה על גבי שטח המופעל על ידי 4 מחשבים כאלו. החיישנים נדרשים להעביר מידע ביניהם, והעברת מידע בין רביעים היוותה עבורנו אתגר. פתרנו זאת באמצעות מתן שם ייחודי לכל חיישן על פי תבנית מוגדרת מראש ומוכרת לכל חיישן ומחשב במערכת.</a:t>
            </a:r>
          </a:p>
          <a:p>
            <a:pPr marL="285750" lvl="0" indent="-285750" algn="r" rtl="1">
              <a:spcBef>
                <a:spcPts val="0"/>
              </a:spcBef>
              <a:spcAft>
                <a:spcPts val="0"/>
              </a:spcAft>
              <a:buSzPct val="80000"/>
              <a:buFont typeface="Arial" panose="020B0604020202020204" pitchFamily="34" charset="0"/>
              <a:buChar char="•"/>
            </a:pPr>
            <a:endParaRPr sz="1600" dirty="0">
              <a:latin typeface="Calibri" panose="020F0502020204030204" pitchFamily="34" charset="0"/>
              <a:cs typeface="Calibri" panose="020F0502020204030204" pitchFamily="34" charset="0"/>
            </a:endParaRPr>
          </a:p>
        </p:txBody>
      </p:sp>
      <p:sp>
        <p:nvSpPr>
          <p:cNvPr id="60" name="Google Shape;206;p37">
            <a:extLst>
              <a:ext uri="{FF2B5EF4-FFF2-40B4-BE49-F238E27FC236}">
                <a16:creationId xmlns:a16="http://schemas.microsoft.com/office/drawing/2014/main" id="{3AA8C173-3F20-4065-A410-4DB6C24875F2}"/>
              </a:ext>
            </a:extLst>
          </p:cNvPr>
          <p:cNvSpPr txBox="1">
            <a:spLocks noGrp="1"/>
          </p:cNvSpPr>
          <p:nvPr>
            <p:ph type="ctrTitle"/>
          </p:nvPr>
        </p:nvSpPr>
        <p:spPr>
          <a:xfrm>
            <a:off x="2707387" y="578650"/>
            <a:ext cx="3867300" cy="4357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e-IL" sz="4800" dirty="0">
                <a:latin typeface="Calibri" panose="020F0502020204030204" pitchFamily="34" charset="0"/>
                <a:cs typeface="Calibri" panose="020F0502020204030204" pitchFamily="34" charset="0"/>
              </a:rPr>
              <a:t>קשיים ואתגרים</a:t>
            </a:r>
            <a:endParaRPr sz="4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089165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59" name="Google Shape;205;p37">
            <a:extLst>
              <a:ext uri="{FF2B5EF4-FFF2-40B4-BE49-F238E27FC236}">
                <a16:creationId xmlns:a16="http://schemas.microsoft.com/office/drawing/2014/main" id="{673279FC-52A4-4E84-B258-2180EB62F750}"/>
              </a:ext>
            </a:extLst>
          </p:cNvPr>
          <p:cNvSpPr txBox="1">
            <a:spLocks noGrp="1"/>
          </p:cNvSpPr>
          <p:nvPr>
            <p:ph type="subTitle" idx="1"/>
          </p:nvPr>
        </p:nvSpPr>
        <p:spPr>
          <a:xfrm>
            <a:off x="686971" y="1206659"/>
            <a:ext cx="7908131" cy="3486779"/>
          </a:xfrm>
          <a:prstGeom prst="rect">
            <a:avLst/>
          </a:prstGeom>
        </p:spPr>
        <p:txBody>
          <a:bodyPr spcFirstLastPara="1" wrap="square" lIns="91425" tIns="91425" rIns="91425" bIns="91425" anchor="t" anchorCtr="0">
            <a:noAutofit/>
          </a:bodyPr>
          <a:lstStyle/>
          <a:p>
            <a:pPr marL="285750" lvl="0" indent="-285750" algn="r" rtl="1">
              <a:spcBef>
                <a:spcPts val="0"/>
              </a:spcBef>
              <a:spcAft>
                <a:spcPts val="0"/>
              </a:spcAft>
              <a:buSzPct val="80000"/>
              <a:buFont typeface="Arial" panose="020B0604020202020204" pitchFamily="34" charset="0"/>
              <a:buChar char="•"/>
            </a:pPr>
            <a:r>
              <a:rPr lang="he-IL" sz="1600" dirty="0">
                <a:latin typeface="Calibri" panose="020F0502020204030204" pitchFamily="34" charset="0"/>
                <a:cs typeface="Calibri" panose="020F0502020204030204" pitchFamily="34" charset="0"/>
              </a:rPr>
              <a:t>אילו היינו מגדירים את ה</a:t>
            </a:r>
            <a:r>
              <a:rPr lang="en-US" sz="1600" dirty="0">
                <a:latin typeface="Calibri" panose="020F0502020204030204" pitchFamily="34" charset="0"/>
                <a:cs typeface="Calibri" panose="020F0502020204030204" pitchFamily="34" charset="0"/>
              </a:rPr>
              <a:t>callback </a:t>
            </a:r>
            <a:r>
              <a:rPr lang="he-IL" sz="1600" dirty="0">
                <a:latin typeface="Calibri" panose="020F0502020204030204" pitchFamily="34" charset="0"/>
                <a:cs typeface="Calibri" panose="020F0502020204030204" pitchFamily="34" charset="0"/>
              </a:rPr>
              <a:t> של החיישן להיות </a:t>
            </a:r>
            <a:r>
              <a:rPr lang="en-US" sz="1600" dirty="0" err="1">
                <a:latin typeface="Calibri" panose="020F0502020204030204" pitchFamily="34" charset="0"/>
                <a:cs typeface="Calibri" panose="020F0502020204030204" pitchFamily="34" charset="0"/>
              </a:rPr>
              <a:t>handle_event_function</a:t>
            </a:r>
            <a:r>
              <a:rPr lang="he-IL" sz="1600" dirty="0">
                <a:latin typeface="Calibri" panose="020F0502020204030204" pitchFamily="34" charset="0"/>
                <a:cs typeface="Calibri" panose="020F0502020204030204" pitchFamily="34" charset="0"/>
              </a:rPr>
              <a:t> (או אפילו שילוב של </a:t>
            </a:r>
            <a:r>
              <a:rPr lang="en-US" sz="1600" dirty="0" err="1">
                <a:latin typeface="Calibri" panose="020F0502020204030204" pitchFamily="34" charset="0"/>
                <a:cs typeface="Calibri" panose="020F0502020204030204" pitchFamily="34" charset="0"/>
              </a:rPr>
              <a:t>handle_event_function</a:t>
            </a:r>
            <a:r>
              <a:rPr lang="he-IL" sz="1600" dirty="0">
                <a:latin typeface="Calibri" panose="020F0502020204030204" pitchFamily="34" charset="0"/>
                <a:cs typeface="Calibri" panose="020F0502020204030204" pitchFamily="34" charset="0"/>
              </a:rPr>
              <a:t> ו- </a:t>
            </a:r>
            <a:r>
              <a:rPr lang="en-US" sz="1600" dirty="0">
                <a:latin typeface="Calibri" panose="020F0502020204030204" pitchFamily="34" charset="0"/>
                <a:cs typeface="Calibri" panose="020F0502020204030204" pitchFamily="34" charset="0"/>
              </a:rPr>
              <a:t>state_functions</a:t>
            </a:r>
            <a:r>
              <a:rPr lang="he-IL" sz="1600" dirty="0">
                <a:latin typeface="Calibri" panose="020F0502020204030204" pitchFamily="34" charset="0"/>
                <a:cs typeface="Calibri" panose="020F0502020204030204" pitchFamily="34" charset="0"/>
              </a:rPr>
              <a:t>)</a:t>
            </a:r>
            <a:r>
              <a:rPr lang="en-US" sz="1600" dirty="0">
                <a:latin typeface="Calibri" panose="020F0502020204030204" pitchFamily="34" charset="0"/>
                <a:cs typeface="Calibri" panose="020F0502020204030204" pitchFamily="34" charset="0"/>
              </a:rPr>
              <a:t>, </a:t>
            </a:r>
            <a:r>
              <a:rPr lang="he-IL" sz="1600" dirty="0">
                <a:latin typeface="Calibri" panose="020F0502020204030204" pitchFamily="34" charset="0"/>
                <a:cs typeface="Calibri" panose="020F0502020204030204" pitchFamily="34" charset="0"/>
              </a:rPr>
              <a:t> יכולנו לתזמן את המעבר בין מצבים בחיישן עצמו ולא בסוללה. כמו כן, זה היה מקצר את הקוד משום שאז לא היינו צריכים להתמודד עם אותו </a:t>
            </a:r>
            <a:r>
              <a:rPr lang="en-US" sz="1600" dirty="0">
                <a:latin typeface="Calibri" panose="020F0502020204030204" pitchFamily="34" charset="0"/>
                <a:cs typeface="Calibri" panose="020F0502020204030204" pitchFamily="34" charset="0"/>
              </a:rPr>
              <a:t>Event</a:t>
            </a:r>
            <a:r>
              <a:rPr lang="he-IL" sz="1600" dirty="0">
                <a:latin typeface="Calibri" panose="020F0502020204030204" pitchFamily="34" charset="0"/>
                <a:cs typeface="Calibri" panose="020F0502020204030204" pitchFamily="34" charset="0"/>
              </a:rPr>
              <a:t> בכל אחד המצבים והייתה לנו התמודדות יותר טובה עם הודעות.</a:t>
            </a:r>
            <a:br>
              <a:rPr lang="en-US" sz="1600" dirty="0">
                <a:latin typeface="Calibri" panose="020F0502020204030204" pitchFamily="34" charset="0"/>
                <a:cs typeface="Calibri" panose="020F0502020204030204" pitchFamily="34" charset="0"/>
              </a:rPr>
            </a:br>
            <a:endParaRPr lang="en-US" sz="1600" dirty="0">
              <a:latin typeface="Calibri" panose="020F0502020204030204" pitchFamily="34" charset="0"/>
              <a:cs typeface="Calibri" panose="020F0502020204030204" pitchFamily="34" charset="0"/>
            </a:endParaRPr>
          </a:p>
          <a:p>
            <a:pPr marL="285750" lvl="0" indent="-285750" algn="r" rtl="1">
              <a:spcBef>
                <a:spcPts val="0"/>
              </a:spcBef>
              <a:spcAft>
                <a:spcPts val="0"/>
              </a:spcAft>
              <a:buSzPct val="80000"/>
              <a:buFont typeface="Arial" panose="020B0604020202020204" pitchFamily="34" charset="0"/>
              <a:buChar char="•"/>
            </a:pPr>
            <a:r>
              <a:rPr lang="he-IL" sz="1600" dirty="0">
                <a:latin typeface="Calibri" panose="020F0502020204030204" pitchFamily="34" charset="0"/>
                <a:cs typeface="Calibri" panose="020F0502020204030204" pitchFamily="34" charset="0"/>
              </a:rPr>
              <a:t>שיפור תהליך המיזוג. במהלך העבודה על קוד התוכנית חילקנו בינינו את המטלות באופן כזה שכל אחד היה אחראי על פיצ'ר כלשהו מהמערכת כולה. בפועל כתבנו חלקים רבים מן הקוד בנפרד, וכשאיחדנו חלקים אלו היו לא מעט בעיות וקונפליקטים אשר היה עלינו לפתור באמצעות סנכרון הקטעים שכתבנו. אם מראש החלוקה הייתה ברורה יותר, תהליך המיזוג היה חלק ואחיד.</a:t>
            </a:r>
            <a:br>
              <a:rPr lang="en-US" sz="1600" dirty="0">
                <a:highlight>
                  <a:srgbClr val="FFFF00"/>
                </a:highlight>
                <a:latin typeface="Calibri" panose="020F0502020204030204" pitchFamily="34" charset="0"/>
                <a:cs typeface="Calibri" panose="020F0502020204030204" pitchFamily="34" charset="0"/>
              </a:rPr>
            </a:br>
            <a:endParaRPr lang="he-IL" sz="1600" dirty="0">
              <a:highlight>
                <a:srgbClr val="FFFF00"/>
              </a:highlight>
              <a:latin typeface="Calibri" panose="020F0502020204030204" pitchFamily="34" charset="0"/>
              <a:cs typeface="Calibri" panose="020F0502020204030204" pitchFamily="34" charset="0"/>
            </a:endParaRPr>
          </a:p>
          <a:p>
            <a:pPr marL="0" lvl="0" indent="0" algn="r" rtl="1">
              <a:spcBef>
                <a:spcPts val="0"/>
              </a:spcBef>
              <a:spcAft>
                <a:spcPts val="0"/>
              </a:spcAft>
              <a:buSzPct val="80000"/>
            </a:pPr>
            <a:r>
              <a:rPr lang="he-IL" sz="1600" dirty="0">
                <a:latin typeface="Calibri" panose="020F0502020204030204" pitchFamily="34" charset="0"/>
                <a:cs typeface="Calibri" panose="020F0502020204030204" pitchFamily="34" charset="0"/>
              </a:rPr>
              <a:t>לסיכום הפרויקט היה מאתגר ברמה האישית מפאת מורכבותו, התכנון המוקדם שהוא הצריך וחלוקת העבודה באמצעות פלטפורמת </a:t>
            </a:r>
            <a:r>
              <a:rPr lang="en-US" sz="1600" dirty="0" err="1">
                <a:latin typeface="Calibri" panose="020F0502020204030204" pitchFamily="34" charset="0"/>
                <a:cs typeface="Calibri" panose="020F0502020204030204" pitchFamily="34" charset="0"/>
              </a:rPr>
              <a:t>Github</a:t>
            </a:r>
            <a:r>
              <a:rPr lang="he-IL" sz="1600" dirty="0">
                <a:latin typeface="Calibri" panose="020F0502020204030204" pitchFamily="34" charset="0"/>
                <a:cs typeface="Calibri" panose="020F0502020204030204" pitchFamily="34" charset="0"/>
              </a:rPr>
              <a:t>, וברמה המקצועית מפני שהיה עלינו להכיר וללמוד באופן עצמאי קונספטים ועקרונות חדשים של תכנות שלא הכרנו בעבר.</a:t>
            </a:r>
            <a:br>
              <a:rPr lang="en-US" sz="1600" dirty="0">
                <a:latin typeface="Calibri" panose="020F0502020204030204" pitchFamily="34" charset="0"/>
                <a:cs typeface="Calibri" panose="020F0502020204030204" pitchFamily="34" charset="0"/>
              </a:rPr>
            </a:br>
            <a:r>
              <a:rPr lang="he-IL" sz="1600" dirty="0">
                <a:latin typeface="Calibri" panose="020F0502020204030204" pitchFamily="34" charset="0"/>
                <a:cs typeface="Calibri" panose="020F0502020204030204" pitchFamily="34" charset="0"/>
              </a:rPr>
              <a:t>הפרויקט היה מאתגר ומורכב, אך גם מעשיר מספק, וללא ספק צברנו ידע שימושי וכלים רבים להמשך הדרך.</a:t>
            </a:r>
          </a:p>
        </p:txBody>
      </p:sp>
      <p:sp>
        <p:nvSpPr>
          <p:cNvPr id="60" name="Google Shape;206;p37">
            <a:extLst>
              <a:ext uri="{FF2B5EF4-FFF2-40B4-BE49-F238E27FC236}">
                <a16:creationId xmlns:a16="http://schemas.microsoft.com/office/drawing/2014/main" id="{3AA8C173-3F20-4065-A410-4DB6C24875F2}"/>
              </a:ext>
            </a:extLst>
          </p:cNvPr>
          <p:cNvSpPr txBox="1">
            <a:spLocks noGrp="1"/>
          </p:cNvSpPr>
          <p:nvPr>
            <p:ph type="ctrTitle"/>
          </p:nvPr>
        </p:nvSpPr>
        <p:spPr>
          <a:xfrm>
            <a:off x="1568006" y="525070"/>
            <a:ext cx="6007988" cy="435769"/>
          </a:xfrm>
          <a:prstGeom prst="rect">
            <a:avLst/>
          </a:prstGeom>
        </p:spPr>
        <p:txBody>
          <a:bodyPr spcFirstLastPara="1" wrap="square" lIns="91425" tIns="91425" rIns="91425" bIns="91425" anchor="b" anchorCtr="0">
            <a:noAutofit/>
          </a:bodyPr>
          <a:lstStyle/>
          <a:p>
            <a:pPr marL="0" lvl="0" indent="0" algn="ctr" rtl="1">
              <a:spcBef>
                <a:spcPts val="0"/>
              </a:spcBef>
              <a:spcAft>
                <a:spcPts val="0"/>
              </a:spcAft>
              <a:buNone/>
            </a:pPr>
            <a:r>
              <a:rPr lang="he-IL" sz="4800" dirty="0">
                <a:latin typeface="Calibri" panose="020F0502020204030204" pitchFamily="34" charset="0"/>
                <a:cs typeface="Calibri" panose="020F0502020204030204" pitchFamily="34" charset="0"/>
              </a:rPr>
              <a:t>הצעות לשיפור ומסקנות</a:t>
            </a:r>
            <a:endParaRPr sz="4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88074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60" name="Google Shape;206;p37">
            <a:extLst>
              <a:ext uri="{FF2B5EF4-FFF2-40B4-BE49-F238E27FC236}">
                <a16:creationId xmlns:a16="http://schemas.microsoft.com/office/drawing/2014/main" id="{3AA8C173-3F20-4065-A410-4DB6C24875F2}"/>
              </a:ext>
            </a:extLst>
          </p:cNvPr>
          <p:cNvSpPr txBox="1">
            <a:spLocks noGrp="1"/>
          </p:cNvSpPr>
          <p:nvPr>
            <p:ph type="ctrTitle"/>
          </p:nvPr>
        </p:nvSpPr>
        <p:spPr>
          <a:xfrm>
            <a:off x="205359" y="2782495"/>
            <a:ext cx="8733282" cy="435769"/>
          </a:xfrm>
          <a:prstGeom prst="rect">
            <a:avLst/>
          </a:prstGeom>
        </p:spPr>
        <p:txBody>
          <a:bodyPr spcFirstLastPara="1" wrap="square" lIns="91425" tIns="91425" rIns="91425" bIns="91425" anchor="b" anchorCtr="0">
            <a:noAutofit/>
          </a:bodyPr>
          <a:lstStyle/>
          <a:p>
            <a:pPr marL="0" lvl="0" indent="0" algn="ctr" rtl="1">
              <a:spcBef>
                <a:spcPts val="0"/>
              </a:spcBef>
              <a:spcAft>
                <a:spcPts val="0"/>
              </a:spcAft>
              <a:buNone/>
            </a:pPr>
            <a:r>
              <a:rPr lang="he-IL" sz="7200" dirty="0">
                <a:latin typeface="Calibri" panose="020F0502020204030204" pitchFamily="34" charset="0"/>
                <a:cs typeface="Calibri" panose="020F0502020204030204" pitchFamily="34" charset="0"/>
              </a:rPr>
              <a:t>תודה לכולם על ההקשבה</a:t>
            </a:r>
            <a:endParaRPr sz="7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78920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7"/>
          <p:cNvSpPr txBox="1">
            <a:spLocks noGrp="1"/>
          </p:cNvSpPr>
          <p:nvPr>
            <p:ph type="subTitle" idx="1"/>
          </p:nvPr>
        </p:nvSpPr>
        <p:spPr>
          <a:xfrm>
            <a:off x="2059490" y="2036550"/>
            <a:ext cx="5020219" cy="107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he-IL" sz="1600" dirty="0">
                <a:latin typeface="Calibri" panose="020F0502020204030204" pitchFamily="34" charset="0"/>
                <a:cs typeface="Calibri" panose="020F0502020204030204" pitchFamily="34" charset="0"/>
              </a:rPr>
              <a:t>סימולציית רשת חיישנים בשטח מוגדר.</a:t>
            </a:r>
          </a:p>
          <a:p>
            <a:pPr marL="0" lvl="0" indent="0" algn="ctr" rtl="0">
              <a:spcBef>
                <a:spcPts val="0"/>
              </a:spcBef>
              <a:spcAft>
                <a:spcPts val="0"/>
              </a:spcAft>
              <a:buNone/>
            </a:pPr>
            <a:r>
              <a:rPr lang="he-IL" sz="1600" dirty="0">
                <a:latin typeface="Calibri" panose="020F0502020204030204" pitchFamily="34" charset="0"/>
                <a:cs typeface="Calibri" panose="020F0502020204030204" pitchFamily="34" charset="0"/>
              </a:rPr>
              <a:t>תפקיד החיישנים הוא לבצע מדידות מהשטח שמסביבם, ולדווח את המדידות ליעד נייח הנמצא בפינה הימנית העליונה של השטח.</a:t>
            </a:r>
          </a:p>
          <a:p>
            <a:pPr marL="0" lvl="0" indent="0" algn="ctr" rtl="0">
              <a:spcBef>
                <a:spcPts val="0"/>
              </a:spcBef>
              <a:spcAft>
                <a:spcPts val="0"/>
              </a:spcAft>
              <a:buNone/>
            </a:pPr>
            <a:r>
              <a:rPr lang="he-IL" sz="1600" dirty="0">
                <a:latin typeface="Calibri" panose="020F0502020204030204" pitchFamily="34" charset="0"/>
                <a:cs typeface="Calibri" panose="020F0502020204030204" pitchFamily="34" charset="0"/>
              </a:rPr>
              <a:t>יעד נייח זה צובר את המדידות שמגיעות אליו, ומדווח למחשב הראשי לצורך חישוב סטטיסטיקות</a:t>
            </a:r>
          </a:p>
          <a:p>
            <a:pPr marL="0" lvl="0" indent="0" algn="ctr" rtl="0">
              <a:spcBef>
                <a:spcPts val="0"/>
              </a:spcBef>
              <a:spcAft>
                <a:spcPts val="0"/>
              </a:spcAft>
              <a:buNone/>
            </a:pPr>
            <a:endParaRPr sz="1600" dirty="0">
              <a:latin typeface="Calibri" panose="020F0502020204030204" pitchFamily="34" charset="0"/>
              <a:cs typeface="Calibri" panose="020F0502020204030204" pitchFamily="34" charset="0"/>
            </a:endParaRPr>
          </a:p>
        </p:txBody>
      </p:sp>
      <p:sp>
        <p:nvSpPr>
          <p:cNvPr id="206" name="Google Shape;206;p37"/>
          <p:cNvSpPr txBox="1">
            <a:spLocks noGrp="1"/>
          </p:cNvSpPr>
          <p:nvPr>
            <p:ph type="ctrTitle"/>
          </p:nvPr>
        </p:nvSpPr>
        <p:spPr>
          <a:xfrm>
            <a:off x="2635950" y="92584"/>
            <a:ext cx="3867300" cy="20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e-IL" sz="3600" dirty="0">
                <a:latin typeface="Calibri" panose="020F0502020204030204" pitchFamily="34" charset="0"/>
                <a:cs typeface="Calibri" panose="020F0502020204030204" pitchFamily="34" charset="0"/>
              </a:rPr>
              <a:t>תיאור הפרויקט</a:t>
            </a:r>
            <a:endParaRPr sz="3600" dirty="0">
              <a:latin typeface="Calibri" panose="020F0502020204030204" pitchFamily="34" charset="0"/>
              <a:cs typeface="Calibri" panose="020F0502020204030204" pitchFamily="34" charset="0"/>
            </a:endParaRPr>
          </a:p>
        </p:txBody>
      </p:sp>
      <p:cxnSp>
        <p:nvCxnSpPr>
          <p:cNvPr id="207" name="Google Shape;207;p37"/>
          <p:cNvCxnSpPr/>
          <p:nvPr/>
        </p:nvCxnSpPr>
        <p:spPr>
          <a:xfrm>
            <a:off x="4569600" y="1494500"/>
            <a:ext cx="4574400" cy="0"/>
          </a:xfrm>
          <a:prstGeom prst="straightConnector1">
            <a:avLst/>
          </a:prstGeom>
          <a:noFill/>
          <a:ln w="9525" cap="flat" cmpd="sng">
            <a:solidFill>
              <a:srgbClr val="434343"/>
            </a:solidFill>
            <a:prstDash val="solid"/>
            <a:round/>
            <a:headEnd type="none" w="med" len="med"/>
            <a:tailEnd type="none" w="med" len="med"/>
          </a:ln>
        </p:spPr>
      </p:cxnSp>
      <p:cxnSp>
        <p:nvCxnSpPr>
          <p:cNvPr id="208" name="Google Shape;208;p37"/>
          <p:cNvCxnSpPr/>
          <p:nvPr/>
        </p:nvCxnSpPr>
        <p:spPr>
          <a:xfrm>
            <a:off x="0" y="3568175"/>
            <a:ext cx="4574400" cy="0"/>
          </a:xfrm>
          <a:prstGeom prst="straightConnector1">
            <a:avLst/>
          </a:prstGeom>
          <a:noFill/>
          <a:ln w="9525" cap="flat" cmpd="sng">
            <a:solidFill>
              <a:srgbClr val="434343"/>
            </a:solidFill>
            <a:prstDash val="solid"/>
            <a:round/>
            <a:headEnd type="none" w="med" len="med"/>
            <a:tailEnd type="none" w="med" len="med"/>
          </a:ln>
        </p:spPr>
      </p:cxnSp>
    </p:spTree>
    <p:extLst>
      <p:ext uri="{BB962C8B-B14F-4D97-AF65-F5344CB8AC3E}">
        <p14:creationId xmlns:p14="http://schemas.microsoft.com/office/powerpoint/2010/main" val="1976557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07"/>
                                        </p:tgtEl>
                                        <p:attrNameLst>
                                          <p:attrName>style.visibility</p:attrName>
                                        </p:attrNameLst>
                                      </p:cBhvr>
                                      <p:to>
                                        <p:strVal val="visible"/>
                                      </p:to>
                                    </p:set>
                                    <p:anim calcmode="lin" valueType="num">
                                      <p:cBhvr additive="base">
                                        <p:cTn id="7" dur="1000"/>
                                        <p:tgtEl>
                                          <p:spTgt spid="207"/>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208"/>
                                        </p:tgtEl>
                                        <p:attrNameLst>
                                          <p:attrName>style.visibility</p:attrName>
                                        </p:attrNameLst>
                                      </p:cBhvr>
                                      <p:to>
                                        <p:strVal val="visible"/>
                                      </p:to>
                                    </p:set>
                                    <p:anim calcmode="lin" valueType="num">
                                      <p:cBhvr additive="base">
                                        <p:cTn id="10" dur="1000"/>
                                        <p:tgtEl>
                                          <p:spTgt spid="20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1" name="Google Shape;191;p36"/>
          <p:cNvSpPr txBox="1">
            <a:spLocks noGrp="1"/>
          </p:cNvSpPr>
          <p:nvPr>
            <p:ph type="ctrTitle"/>
          </p:nvPr>
        </p:nvSpPr>
        <p:spPr>
          <a:xfrm flipH="1">
            <a:off x="250031" y="3085150"/>
            <a:ext cx="5903119" cy="1022100"/>
          </a:xfrm>
          <a:prstGeom prst="rect">
            <a:avLst/>
          </a:prstGeom>
        </p:spPr>
        <p:txBody>
          <a:bodyPr spcFirstLastPara="1" wrap="square" lIns="91425" tIns="91425" rIns="91425" bIns="91425" anchor="ctr" anchorCtr="0">
            <a:noAutofit/>
          </a:bodyPr>
          <a:lstStyle/>
          <a:p>
            <a:pPr marL="0" lvl="0" indent="0" algn="l" rtl="1">
              <a:spcBef>
                <a:spcPts val="0"/>
              </a:spcBef>
              <a:spcAft>
                <a:spcPts val="0"/>
              </a:spcAft>
              <a:buNone/>
            </a:pPr>
            <a:r>
              <a:rPr lang="he-IL" sz="4800" dirty="0">
                <a:latin typeface="Calibri" panose="020F0502020204030204" pitchFamily="34" charset="0"/>
                <a:cs typeface="Calibri" panose="020F0502020204030204" pitchFamily="34" charset="0"/>
              </a:rPr>
              <a:t>ארכיטקטורת הפרויקט</a:t>
            </a:r>
            <a:endParaRPr sz="4800" dirty="0">
              <a:latin typeface="Calibri" panose="020F0502020204030204" pitchFamily="34" charset="0"/>
              <a:cs typeface="Calibri" panose="020F0502020204030204" pitchFamily="34" charset="0"/>
            </a:endParaRPr>
          </a:p>
        </p:txBody>
      </p:sp>
      <p:cxnSp>
        <p:nvCxnSpPr>
          <p:cNvPr id="194" name="Google Shape;194;p36"/>
          <p:cNvCxnSpPr/>
          <p:nvPr/>
        </p:nvCxnSpPr>
        <p:spPr>
          <a:xfrm>
            <a:off x="0" y="4028275"/>
            <a:ext cx="1561500" cy="0"/>
          </a:xfrm>
          <a:prstGeom prst="straightConnector1">
            <a:avLst/>
          </a:prstGeom>
          <a:noFill/>
          <a:ln w="9525" cap="flat" cmpd="sng">
            <a:solidFill>
              <a:srgbClr val="434343"/>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94"/>
                                        </p:tgtEl>
                                        <p:attrNameLst>
                                          <p:attrName>style.visibility</p:attrName>
                                        </p:attrNameLst>
                                      </p:cBhvr>
                                      <p:to>
                                        <p:strVal val="visible"/>
                                      </p:to>
                                    </p:set>
                                    <p:anim calcmode="lin" valueType="num">
                                      <p:cBhvr additive="base">
                                        <p:cTn id="7" dur="1000"/>
                                        <p:tgtEl>
                                          <p:spTgt spid="19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4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rtl="1">
              <a:spcBef>
                <a:spcPts val="0"/>
              </a:spcBef>
              <a:spcAft>
                <a:spcPts val="0"/>
              </a:spcAft>
              <a:buNone/>
            </a:pPr>
            <a:r>
              <a:rPr lang="he-IL" sz="3200" dirty="0">
                <a:latin typeface="Calibri" panose="020F0502020204030204" pitchFamily="34" charset="0"/>
                <a:cs typeface="Calibri" panose="020F0502020204030204" pitchFamily="34" charset="0"/>
              </a:rPr>
              <a:t>ארכיטקטורת הפרויקט</a:t>
            </a:r>
            <a:endParaRPr sz="3200" dirty="0"/>
          </a:p>
        </p:txBody>
      </p:sp>
      <p:sp>
        <p:nvSpPr>
          <p:cNvPr id="452" name="Google Shape;452;p49"/>
          <p:cNvSpPr txBox="1">
            <a:spLocks noGrp="1"/>
          </p:cNvSpPr>
          <p:nvPr>
            <p:ph type="subTitle" idx="1"/>
          </p:nvPr>
        </p:nvSpPr>
        <p:spPr>
          <a:xfrm>
            <a:off x="4722019" y="1839136"/>
            <a:ext cx="2028603" cy="1003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he-IL" sz="1600" dirty="0">
                <a:latin typeface="Calibri" panose="020F0502020204030204" pitchFamily="34" charset="0"/>
                <a:cs typeface="Calibri" panose="020F0502020204030204" pitchFamily="34" charset="0"/>
              </a:rPr>
              <a:t>אחראי על שמירת גיבויים, חישוב סטטיסטיקות והפעלת הגרפיקה</a:t>
            </a:r>
            <a:endParaRPr sz="1600" dirty="0">
              <a:latin typeface="Calibri" panose="020F0502020204030204" pitchFamily="34" charset="0"/>
              <a:cs typeface="Calibri" panose="020F0502020204030204" pitchFamily="34" charset="0"/>
            </a:endParaRPr>
          </a:p>
        </p:txBody>
      </p:sp>
      <p:sp>
        <p:nvSpPr>
          <p:cNvPr id="453" name="Google Shape;453;p49"/>
          <p:cNvSpPr txBox="1">
            <a:spLocks noGrp="1"/>
          </p:cNvSpPr>
          <p:nvPr>
            <p:ph type="ctrTitle" idx="2"/>
          </p:nvPr>
        </p:nvSpPr>
        <p:spPr>
          <a:xfrm>
            <a:off x="4957522" y="1544886"/>
            <a:ext cx="1793100" cy="427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e-IL" sz="1800" dirty="0">
                <a:latin typeface="Calibri" panose="020F0502020204030204" pitchFamily="34" charset="0"/>
                <a:cs typeface="Calibri" panose="020F0502020204030204" pitchFamily="34" charset="0"/>
              </a:rPr>
              <a:t>מחשב ראשי</a:t>
            </a:r>
            <a:endParaRPr sz="1800" dirty="0">
              <a:latin typeface="Calibri" panose="020F0502020204030204" pitchFamily="34" charset="0"/>
              <a:cs typeface="Calibri" panose="020F0502020204030204" pitchFamily="34" charset="0"/>
            </a:endParaRPr>
          </a:p>
        </p:txBody>
      </p:sp>
      <p:cxnSp>
        <p:nvCxnSpPr>
          <p:cNvPr id="463" name="Google Shape;463;p49"/>
          <p:cNvCxnSpPr/>
          <p:nvPr/>
        </p:nvCxnSpPr>
        <p:spPr>
          <a:xfrm>
            <a:off x="2232425" y="0"/>
            <a:ext cx="0" cy="1062300"/>
          </a:xfrm>
          <a:prstGeom prst="straightConnector1">
            <a:avLst/>
          </a:prstGeom>
          <a:noFill/>
          <a:ln w="9525" cap="flat" cmpd="sng">
            <a:solidFill>
              <a:srgbClr val="595959"/>
            </a:solidFill>
            <a:prstDash val="solid"/>
            <a:round/>
            <a:headEnd type="none" w="med" len="med"/>
            <a:tailEnd type="none" w="med" len="med"/>
          </a:ln>
        </p:spPr>
      </p:cxnSp>
      <p:cxnSp>
        <p:nvCxnSpPr>
          <p:cNvPr id="464" name="Google Shape;464;p49"/>
          <p:cNvCxnSpPr/>
          <p:nvPr/>
        </p:nvCxnSpPr>
        <p:spPr>
          <a:xfrm>
            <a:off x="6916600" y="4522975"/>
            <a:ext cx="0" cy="620400"/>
          </a:xfrm>
          <a:prstGeom prst="straightConnector1">
            <a:avLst/>
          </a:prstGeom>
          <a:noFill/>
          <a:ln w="9525" cap="flat" cmpd="sng">
            <a:solidFill>
              <a:srgbClr val="595959"/>
            </a:solidFill>
            <a:prstDash val="solid"/>
            <a:round/>
            <a:headEnd type="none" w="med" len="med"/>
            <a:tailEnd type="none" w="med" len="med"/>
          </a:ln>
        </p:spPr>
      </p:cxnSp>
      <p:sp>
        <p:nvSpPr>
          <p:cNvPr id="17" name="Google Shape;169;p35">
            <a:hlinkClick r:id="rId3" action="ppaction://hlinksldjump"/>
            <a:extLst>
              <a:ext uri="{FF2B5EF4-FFF2-40B4-BE49-F238E27FC236}">
                <a16:creationId xmlns:a16="http://schemas.microsoft.com/office/drawing/2014/main" id="{B8E0AF4E-6FF1-4D0F-BEAA-36025B9F5322}"/>
              </a:ext>
            </a:extLst>
          </p:cNvPr>
          <p:cNvSpPr txBox="1">
            <a:spLocks/>
          </p:cNvSpPr>
          <p:nvPr/>
        </p:nvSpPr>
        <p:spPr>
          <a:xfrm>
            <a:off x="6403991" y="1758636"/>
            <a:ext cx="110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34343"/>
              </a:buClr>
              <a:buSzPts val="1400"/>
              <a:buFont typeface="Exo 2"/>
              <a:buNone/>
              <a:defRPr sz="14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2pPr>
            <a:lvl3pPr marR="0" lvl="2"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3pPr>
            <a:lvl4pPr marR="0" lvl="3"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4pPr>
            <a:lvl5pPr marR="0" lvl="4"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5pPr>
            <a:lvl6pPr marR="0" lvl="5"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6pPr>
            <a:lvl7pPr marR="0" lvl="6"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7pPr>
            <a:lvl8pPr marR="0" lvl="7"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8pPr>
            <a:lvl9pPr marR="0" lvl="8"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9pPr>
          </a:lstStyle>
          <a:p>
            <a:pPr algn="r"/>
            <a:r>
              <a:rPr lang="en" sz="9600" dirty="0"/>
              <a:t>1</a:t>
            </a:r>
          </a:p>
        </p:txBody>
      </p:sp>
      <p:sp>
        <p:nvSpPr>
          <p:cNvPr id="30" name="Google Shape;452;p49">
            <a:extLst>
              <a:ext uri="{FF2B5EF4-FFF2-40B4-BE49-F238E27FC236}">
                <a16:creationId xmlns:a16="http://schemas.microsoft.com/office/drawing/2014/main" id="{EA3FC8AB-A5E0-477A-B47D-E1CF895CBD32}"/>
              </a:ext>
            </a:extLst>
          </p:cNvPr>
          <p:cNvSpPr txBox="1">
            <a:spLocks/>
          </p:cNvSpPr>
          <p:nvPr/>
        </p:nvSpPr>
        <p:spPr>
          <a:xfrm>
            <a:off x="1001386" y="1835597"/>
            <a:ext cx="2428055" cy="100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100"/>
              <a:buFont typeface="Roboto Condensed Light"/>
              <a:buNone/>
              <a:defRPr sz="1200" b="0" i="0" u="none" strike="noStrike" cap="none">
                <a:solidFill>
                  <a:srgbClr val="434343"/>
                </a:solidFill>
                <a:latin typeface="Roboto Condensed Light"/>
                <a:ea typeface="Roboto Condensed Light"/>
                <a:cs typeface="Roboto Condensed Light"/>
                <a:sym typeface="Roboto Condensed Light"/>
              </a:defRPr>
            </a:lvl1pPr>
            <a:lvl2pPr marL="914400" marR="0" lvl="1"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2pPr>
            <a:lvl3pPr marL="1371600" marR="0" lvl="2"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3pPr>
            <a:lvl4pPr marL="1828800" marR="0" lvl="3"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4pPr>
            <a:lvl5pPr marL="2286000" marR="0" lvl="4"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5pPr>
            <a:lvl6pPr marL="2743200" marR="0" lvl="5"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6pPr>
            <a:lvl7pPr marL="3200400" marR="0" lvl="6"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7pPr>
            <a:lvl8pPr marL="3657600" marR="0" lvl="7"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8pPr>
            <a:lvl9pPr marL="4114800" marR="0" lvl="8"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9pPr>
          </a:lstStyle>
          <a:p>
            <a:pPr marL="0" indent="0" algn="r" rtl="1"/>
            <a:r>
              <a:rPr lang="he-IL" sz="1600" dirty="0">
                <a:latin typeface="Calibri" panose="020F0502020204030204" pitchFamily="34" charset="0"/>
                <a:cs typeface="Calibri" panose="020F0502020204030204" pitchFamily="34" charset="0"/>
              </a:rPr>
              <a:t>אחראי על הפעלת החיישנים, שמירת סטטוס החיישנים, מעדכן את גרפיקת החיישנים</a:t>
            </a:r>
          </a:p>
        </p:txBody>
      </p:sp>
      <p:sp>
        <p:nvSpPr>
          <p:cNvPr id="31" name="Google Shape;453;p49">
            <a:extLst>
              <a:ext uri="{FF2B5EF4-FFF2-40B4-BE49-F238E27FC236}">
                <a16:creationId xmlns:a16="http://schemas.microsoft.com/office/drawing/2014/main" id="{CDB6BA9D-0894-4010-B96A-678D5B2B73B2}"/>
              </a:ext>
            </a:extLst>
          </p:cNvPr>
          <p:cNvSpPr txBox="1">
            <a:spLocks/>
          </p:cNvSpPr>
          <p:nvPr/>
        </p:nvSpPr>
        <p:spPr>
          <a:xfrm>
            <a:off x="1632409" y="1544886"/>
            <a:ext cx="1793100"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34343"/>
              </a:buClr>
              <a:buSzPts val="1400"/>
              <a:buFont typeface="Exo 2"/>
              <a:buNone/>
              <a:defRPr sz="14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2pPr>
            <a:lvl3pPr marR="0" lvl="2"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3pPr>
            <a:lvl4pPr marR="0" lvl="3"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4pPr>
            <a:lvl5pPr marR="0" lvl="4"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5pPr>
            <a:lvl6pPr marR="0" lvl="5"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6pPr>
            <a:lvl7pPr marR="0" lvl="6"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7pPr>
            <a:lvl8pPr marR="0" lvl="7"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8pPr>
            <a:lvl9pPr marR="0" lvl="8"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9pPr>
          </a:lstStyle>
          <a:p>
            <a:pPr algn="r"/>
            <a:r>
              <a:rPr lang="he-IL" sz="1800" dirty="0">
                <a:latin typeface="Calibri" panose="020F0502020204030204" pitchFamily="34" charset="0"/>
                <a:cs typeface="Calibri" panose="020F0502020204030204" pitchFamily="34" charset="0"/>
              </a:rPr>
              <a:t>מחשב פועל</a:t>
            </a:r>
          </a:p>
        </p:txBody>
      </p:sp>
      <p:sp>
        <p:nvSpPr>
          <p:cNvPr id="32" name="Google Shape;169;p35">
            <a:hlinkClick r:id="rId3" action="ppaction://hlinksldjump"/>
            <a:extLst>
              <a:ext uri="{FF2B5EF4-FFF2-40B4-BE49-F238E27FC236}">
                <a16:creationId xmlns:a16="http://schemas.microsoft.com/office/drawing/2014/main" id="{1CC7EAEE-B670-4951-993C-9733AA976B6E}"/>
              </a:ext>
            </a:extLst>
          </p:cNvPr>
          <p:cNvSpPr txBox="1">
            <a:spLocks/>
          </p:cNvSpPr>
          <p:nvPr/>
        </p:nvSpPr>
        <p:spPr>
          <a:xfrm>
            <a:off x="3238712" y="1754336"/>
            <a:ext cx="110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34343"/>
              </a:buClr>
              <a:buSzPts val="1400"/>
              <a:buFont typeface="Exo 2"/>
              <a:buNone/>
              <a:defRPr sz="14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2pPr>
            <a:lvl3pPr marR="0" lvl="2"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3pPr>
            <a:lvl4pPr marR="0" lvl="3"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4pPr>
            <a:lvl5pPr marR="0" lvl="4"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5pPr>
            <a:lvl6pPr marR="0" lvl="5"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6pPr>
            <a:lvl7pPr marR="0" lvl="6"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7pPr>
            <a:lvl8pPr marR="0" lvl="7"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8pPr>
            <a:lvl9pPr marR="0" lvl="8"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9pPr>
          </a:lstStyle>
          <a:p>
            <a:pPr algn="r"/>
            <a:r>
              <a:rPr lang="en" sz="9600" dirty="0"/>
              <a:t>2</a:t>
            </a:r>
          </a:p>
        </p:txBody>
      </p:sp>
      <p:sp>
        <p:nvSpPr>
          <p:cNvPr id="33" name="Google Shape;452;p49">
            <a:extLst>
              <a:ext uri="{FF2B5EF4-FFF2-40B4-BE49-F238E27FC236}">
                <a16:creationId xmlns:a16="http://schemas.microsoft.com/office/drawing/2014/main" id="{E436FE98-3BFD-4855-B95A-CBF6420E34F3}"/>
              </a:ext>
            </a:extLst>
          </p:cNvPr>
          <p:cNvSpPr txBox="1">
            <a:spLocks/>
          </p:cNvSpPr>
          <p:nvPr/>
        </p:nvSpPr>
        <p:spPr>
          <a:xfrm>
            <a:off x="4822031" y="3485589"/>
            <a:ext cx="1928591" cy="100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100"/>
              <a:buFont typeface="Roboto Condensed Light"/>
              <a:buNone/>
              <a:defRPr sz="1200" b="0" i="0" u="none" strike="noStrike" cap="none">
                <a:solidFill>
                  <a:srgbClr val="434343"/>
                </a:solidFill>
                <a:latin typeface="Roboto Condensed Light"/>
                <a:ea typeface="Roboto Condensed Light"/>
                <a:cs typeface="Roboto Condensed Light"/>
                <a:sym typeface="Roboto Condensed Light"/>
              </a:defRPr>
            </a:lvl1pPr>
            <a:lvl2pPr marL="914400" marR="0" lvl="1"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2pPr>
            <a:lvl3pPr marL="1371600" marR="0" lvl="2"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3pPr>
            <a:lvl4pPr marL="1828800" marR="0" lvl="3"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4pPr>
            <a:lvl5pPr marL="2286000" marR="0" lvl="4"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5pPr>
            <a:lvl6pPr marL="2743200" marR="0" lvl="5"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6pPr>
            <a:lvl7pPr marL="3200400" marR="0" lvl="6"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7pPr>
            <a:lvl8pPr marL="3657600" marR="0" lvl="7"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8pPr>
            <a:lvl9pPr marL="4114800" marR="0" lvl="8"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9pPr>
          </a:lstStyle>
          <a:p>
            <a:pPr marL="0" indent="0" algn="r"/>
            <a:r>
              <a:rPr lang="he-IL" sz="1600" dirty="0">
                <a:latin typeface="Calibri" panose="020F0502020204030204" pitchFamily="34" charset="0"/>
                <a:cs typeface="Calibri" panose="020F0502020204030204" pitchFamily="34" charset="0"/>
              </a:rPr>
              <a:t>מבצע מדידות של השטח, ומדווח במגמת שיפור ליעד נייח מוגדר</a:t>
            </a:r>
          </a:p>
        </p:txBody>
      </p:sp>
      <p:sp>
        <p:nvSpPr>
          <p:cNvPr id="34" name="Google Shape;453;p49">
            <a:extLst>
              <a:ext uri="{FF2B5EF4-FFF2-40B4-BE49-F238E27FC236}">
                <a16:creationId xmlns:a16="http://schemas.microsoft.com/office/drawing/2014/main" id="{717CBDF2-203B-4E29-A178-38DE013BB71F}"/>
              </a:ext>
            </a:extLst>
          </p:cNvPr>
          <p:cNvSpPr txBox="1">
            <a:spLocks/>
          </p:cNvSpPr>
          <p:nvPr/>
        </p:nvSpPr>
        <p:spPr>
          <a:xfrm>
            <a:off x="4957522" y="3191339"/>
            <a:ext cx="1793100"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34343"/>
              </a:buClr>
              <a:buSzPts val="1400"/>
              <a:buFont typeface="Exo 2"/>
              <a:buNone/>
              <a:defRPr sz="14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2pPr>
            <a:lvl3pPr marR="0" lvl="2"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3pPr>
            <a:lvl4pPr marR="0" lvl="3"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4pPr>
            <a:lvl5pPr marR="0" lvl="4"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5pPr>
            <a:lvl6pPr marR="0" lvl="5"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6pPr>
            <a:lvl7pPr marR="0" lvl="6"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7pPr>
            <a:lvl8pPr marR="0" lvl="7"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8pPr>
            <a:lvl9pPr marR="0" lvl="8"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9pPr>
          </a:lstStyle>
          <a:p>
            <a:pPr algn="r"/>
            <a:r>
              <a:rPr lang="he-IL" sz="1800" dirty="0">
                <a:latin typeface="Calibri" panose="020F0502020204030204" pitchFamily="34" charset="0"/>
                <a:cs typeface="Calibri" panose="020F0502020204030204" pitchFamily="34" charset="0"/>
              </a:rPr>
              <a:t>חיישן</a:t>
            </a:r>
          </a:p>
        </p:txBody>
      </p:sp>
      <p:sp>
        <p:nvSpPr>
          <p:cNvPr id="35" name="Google Shape;169;p35">
            <a:hlinkClick r:id="rId3" action="ppaction://hlinksldjump"/>
            <a:extLst>
              <a:ext uri="{FF2B5EF4-FFF2-40B4-BE49-F238E27FC236}">
                <a16:creationId xmlns:a16="http://schemas.microsoft.com/office/drawing/2014/main" id="{F79C1875-6411-43F6-A7DD-E0391BFE4924}"/>
              </a:ext>
            </a:extLst>
          </p:cNvPr>
          <p:cNvSpPr txBox="1">
            <a:spLocks/>
          </p:cNvSpPr>
          <p:nvPr/>
        </p:nvSpPr>
        <p:spPr>
          <a:xfrm>
            <a:off x="6403991" y="3382422"/>
            <a:ext cx="110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34343"/>
              </a:buClr>
              <a:buSzPts val="1400"/>
              <a:buFont typeface="Exo 2"/>
              <a:buNone/>
              <a:defRPr sz="14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2pPr>
            <a:lvl3pPr marR="0" lvl="2"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3pPr>
            <a:lvl4pPr marR="0" lvl="3"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4pPr>
            <a:lvl5pPr marR="0" lvl="4"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5pPr>
            <a:lvl6pPr marR="0" lvl="5"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6pPr>
            <a:lvl7pPr marR="0" lvl="6"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7pPr>
            <a:lvl8pPr marR="0" lvl="7"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8pPr>
            <a:lvl9pPr marR="0" lvl="8"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9pPr>
          </a:lstStyle>
          <a:p>
            <a:pPr algn="r"/>
            <a:r>
              <a:rPr lang="en" sz="9600" dirty="0"/>
              <a:t>3</a:t>
            </a:r>
          </a:p>
        </p:txBody>
      </p:sp>
      <p:sp>
        <p:nvSpPr>
          <p:cNvPr id="36" name="Google Shape;452;p49">
            <a:extLst>
              <a:ext uri="{FF2B5EF4-FFF2-40B4-BE49-F238E27FC236}">
                <a16:creationId xmlns:a16="http://schemas.microsoft.com/office/drawing/2014/main" id="{6F15D287-69B9-4D77-94D3-6B5CCE4B3858}"/>
              </a:ext>
            </a:extLst>
          </p:cNvPr>
          <p:cNvSpPr txBox="1">
            <a:spLocks/>
          </p:cNvSpPr>
          <p:nvPr/>
        </p:nvSpPr>
        <p:spPr>
          <a:xfrm>
            <a:off x="1414463" y="3422236"/>
            <a:ext cx="2018005" cy="100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100"/>
              <a:buFont typeface="Roboto Condensed Light"/>
              <a:buNone/>
              <a:defRPr sz="1200" b="0" i="0" u="none" strike="noStrike" cap="none">
                <a:solidFill>
                  <a:srgbClr val="434343"/>
                </a:solidFill>
                <a:latin typeface="Roboto Condensed Light"/>
                <a:ea typeface="Roboto Condensed Light"/>
                <a:cs typeface="Roboto Condensed Light"/>
                <a:sym typeface="Roboto Condensed Light"/>
              </a:defRPr>
            </a:lvl1pPr>
            <a:lvl2pPr marL="914400" marR="0" lvl="1"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2pPr>
            <a:lvl3pPr marL="1371600" marR="0" lvl="2"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3pPr>
            <a:lvl4pPr marL="1828800" marR="0" lvl="3"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4pPr>
            <a:lvl5pPr marL="2286000" marR="0" lvl="4"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5pPr>
            <a:lvl6pPr marL="2743200" marR="0" lvl="5"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6pPr>
            <a:lvl7pPr marL="3200400" marR="0" lvl="6"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7pPr>
            <a:lvl8pPr marL="3657600" marR="0" lvl="7"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8pPr>
            <a:lvl9pPr marL="4114800" marR="0" lvl="8" indent="-304800" algn="l" rtl="0">
              <a:lnSpc>
                <a:spcPct val="100000"/>
              </a:lnSpc>
              <a:spcBef>
                <a:spcPts val="0"/>
              </a:spcBef>
              <a:spcAft>
                <a:spcPts val="0"/>
              </a:spcAft>
              <a:buClr>
                <a:srgbClr val="434343"/>
              </a:buClr>
              <a:buSzPts val="1100"/>
              <a:buFont typeface="Roboto Condensed Light"/>
              <a:buNone/>
              <a:defRPr sz="1100" b="0" i="0" u="none" strike="noStrike" cap="none">
                <a:solidFill>
                  <a:srgbClr val="434343"/>
                </a:solidFill>
                <a:latin typeface="Roboto Condensed Light"/>
                <a:ea typeface="Roboto Condensed Light"/>
                <a:cs typeface="Roboto Condensed Light"/>
                <a:sym typeface="Roboto Condensed Light"/>
              </a:defRPr>
            </a:lvl9pPr>
          </a:lstStyle>
          <a:p>
            <a:pPr marL="0" indent="0" algn="r"/>
            <a:r>
              <a:rPr lang="he-IL" sz="1600" dirty="0">
                <a:latin typeface="Calibri" panose="020F0502020204030204" pitchFamily="34" charset="0"/>
                <a:cs typeface="Calibri" panose="020F0502020204030204" pitchFamily="34" charset="0"/>
              </a:rPr>
              <a:t>מנהלת את מצבי החיישן</a:t>
            </a:r>
          </a:p>
        </p:txBody>
      </p:sp>
      <p:sp>
        <p:nvSpPr>
          <p:cNvPr id="37" name="Google Shape;453;p49">
            <a:extLst>
              <a:ext uri="{FF2B5EF4-FFF2-40B4-BE49-F238E27FC236}">
                <a16:creationId xmlns:a16="http://schemas.microsoft.com/office/drawing/2014/main" id="{D8684268-5381-46B7-AB8C-59AC77EC7B0D}"/>
              </a:ext>
            </a:extLst>
          </p:cNvPr>
          <p:cNvSpPr txBox="1">
            <a:spLocks/>
          </p:cNvSpPr>
          <p:nvPr/>
        </p:nvSpPr>
        <p:spPr>
          <a:xfrm>
            <a:off x="1632409" y="3132286"/>
            <a:ext cx="1793100" cy="427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34343"/>
              </a:buClr>
              <a:buSzPts val="1400"/>
              <a:buFont typeface="Exo 2"/>
              <a:buNone/>
              <a:defRPr sz="14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2pPr>
            <a:lvl3pPr marR="0" lvl="2"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3pPr>
            <a:lvl4pPr marR="0" lvl="3"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4pPr>
            <a:lvl5pPr marR="0" lvl="4"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5pPr>
            <a:lvl6pPr marR="0" lvl="5"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6pPr>
            <a:lvl7pPr marR="0" lvl="6"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7pPr>
            <a:lvl8pPr marR="0" lvl="7"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8pPr>
            <a:lvl9pPr marR="0" lvl="8"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9pPr>
          </a:lstStyle>
          <a:p>
            <a:pPr algn="r"/>
            <a:r>
              <a:rPr lang="he-IL" sz="1800" dirty="0">
                <a:latin typeface="Calibri" panose="020F0502020204030204" pitchFamily="34" charset="0"/>
                <a:cs typeface="Calibri" panose="020F0502020204030204" pitchFamily="34" charset="0"/>
              </a:rPr>
              <a:t>סוללה</a:t>
            </a:r>
          </a:p>
        </p:txBody>
      </p:sp>
      <p:sp>
        <p:nvSpPr>
          <p:cNvPr id="38" name="Google Shape;169;p35">
            <a:hlinkClick r:id="rId3" action="ppaction://hlinksldjump"/>
            <a:extLst>
              <a:ext uri="{FF2B5EF4-FFF2-40B4-BE49-F238E27FC236}">
                <a16:creationId xmlns:a16="http://schemas.microsoft.com/office/drawing/2014/main" id="{2DDD9D8A-7346-411A-8661-AFBF5E3AFD63}"/>
              </a:ext>
            </a:extLst>
          </p:cNvPr>
          <p:cNvSpPr txBox="1">
            <a:spLocks/>
          </p:cNvSpPr>
          <p:nvPr/>
        </p:nvSpPr>
        <p:spPr>
          <a:xfrm>
            <a:off x="3303935" y="3346036"/>
            <a:ext cx="110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34343"/>
              </a:buClr>
              <a:buSzPts val="1400"/>
              <a:buFont typeface="Exo 2"/>
              <a:buNone/>
              <a:defRPr sz="14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2pPr>
            <a:lvl3pPr marR="0" lvl="2"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3pPr>
            <a:lvl4pPr marR="0" lvl="3"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4pPr>
            <a:lvl5pPr marR="0" lvl="4"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5pPr>
            <a:lvl6pPr marR="0" lvl="5"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6pPr>
            <a:lvl7pPr marR="0" lvl="6"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7pPr>
            <a:lvl8pPr marR="0" lvl="7"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8pPr>
            <a:lvl9pPr marR="0" lvl="8" algn="l" rtl="0">
              <a:lnSpc>
                <a:spcPct val="100000"/>
              </a:lnSpc>
              <a:spcBef>
                <a:spcPts val="0"/>
              </a:spcBef>
              <a:spcAft>
                <a:spcPts val="0"/>
              </a:spcAft>
              <a:buClr>
                <a:srgbClr val="000000"/>
              </a:buClr>
              <a:buSzPts val="1400"/>
              <a:buFont typeface="Exo 2"/>
              <a:buNone/>
              <a:defRPr sz="1400" b="0" i="0" u="none" strike="noStrike" cap="none">
                <a:solidFill>
                  <a:srgbClr val="000000"/>
                </a:solidFill>
                <a:latin typeface="Exo 2"/>
                <a:ea typeface="Exo 2"/>
                <a:cs typeface="Exo 2"/>
                <a:sym typeface="Exo 2"/>
              </a:defRPr>
            </a:lvl9pPr>
          </a:lstStyle>
          <a:p>
            <a:pPr algn="r"/>
            <a:r>
              <a:rPr lang="en" sz="9600" dirty="0"/>
              <a:t>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463"/>
                                        </p:tgtEl>
                                        <p:attrNameLst>
                                          <p:attrName>style.visibility</p:attrName>
                                        </p:attrNameLst>
                                      </p:cBhvr>
                                      <p:to>
                                        <p:strVal val="visible"/>
                                      </p:to>
                                    </p:set>
                                    <p:anim calcmode="lin" valueType="num">
                                      <p:cBhvr additive="base">
                                        <p:cTn id="7" dur="1000"/>
                                        <p:tgtEl>
                                          <p:spTgt spid="463"/>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464"/>
                                        </p:tgtEl>
                                        <p:attrNameLst>
                                          <p:attrName>style.visibility</p:attrName>
                                        </p:attrNameLst>
                                      </p:cBhvr>
                                      <p:to>
                                        <p:strVal val="visible"/>
                                      </p:to>
                                    </p:set>
                                    <p:anim calcmode="lin" valueType="num">
                                      <p:cBhvr additive="base">
                                        <p:cTn id="10" dur="1000"/>
                                        <p:tgtEl>
                                          <p:spTgt spid="464"/>
                                        </p:tgtEl>
                                        <p:attrNameLst>
                                          <p:attrName>ppt_y</p:attrName>
                                        </p:attrNameLst>
                                      </p:cBhvr>
                                      <p:tavLst>
                                        <p:tav tm="0">
                                          <p:val>
                                            <p:strVal val="#ppt_y+1"/>
                                          </p:val>
                                        </p:tav>
                                        <p:tav tm="100000">
                                          <p:val>
                                            <p:strVal val="#ppt_y"/>
                                          </p:val>
                                        </p:tav>
                                      </p:tavLst>
                                    </p:anim>
                                  </p:childTnLst>
                                </p:cTn>
                              </p:par>
                              <p:par>
                                <p:cTn id="11" presetID="10"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1000"/>
                                        <p:tgtEl>
                                          <p:spTgt spid="17"/>
                                        </p:tgtEl>
                                      </p:cBhvr>
                                    </p:animEffect>
                                  </p:childTnLst>
                                </p:cTn>
                              </p:par>
                              <p:par>
                                <p:cTn id="14" presetID="10" presetClass="entr" presetSubtype="0" fill="hold" nodeType="with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1000"/>
                                        <p:tgtEl>
                                          <p:spTgt spid="32"/>
                                        </p:tgtEl>
                                      </p:cBhvr>
                                    </p:animEffect>
                                  </p:childTnLst>
                                </p:cTn>
                              </p:par>
                              <p:par>
                                <p:cTn id="17" presetID="10" presetClass="entr" presetSubtype="0" fill="hold"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1000"/>
                                        <p:tgtEl>
                                          <p:spTgt spid="35"/>
                                        </p:tgtEl>
                                      </p:cBhvr>
                                    </p:animEffect>
                                  </p:childTnLst>
                                </p:cTn>
                              </p:par>
                              <p:par>
                                <p:cTn id="20" presetID="10" presetClass="entr" presetSubtype="0" fill="hold" nodeType="with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59" name="Google Shape;205;p37">
            <a:extLst>
              <a:ext uri="{FF2B5EF4-FFF2-40B4-BE49-F238E27FC236}">
                <a16:creationId xmlns:a16="http://schemas.microsoft.com/office/drawing/2014/main" id="{673279FC-52A4-4E84-B258-2180EB62F750}"/>
              </a:ext>
            </a:extLst>
          </p:cNvPr>
          <p:cNvSpPr txBox="1">
            <a:spLocks noGrp="1"/>
          </p:cNvSpPr>
          <p:nvPr>
            <p:ph type="subTitle" idx="1"/>
          </p:nvPr>
        </p:nvSpPr>
        <p:spPr>
          <a:xfrm>
            <a:off x="686972" y="1163796"/>
            <a:ext cx="7908131" cy="3486779"/>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he-IL" sz="1600" dirty="0">
                <a:latin typeface="Calibri" panose="020F0502020204030204" pitchFamily="34" charset="0"/>
                <a:cs typeface="Calibri" panose="020F0502020204030204" pitchFamily="34" charset="0"/>
              </a:rPr>
              <a:t>• ממומש כ </a:t>
            </a:r>
            <a:r>
              <a:rPr lang="en-US" sz="1600" dirty="0" err="1">
                <a:latin typeface="Calibri" panose="020F0502020204030204" pitchFamily="34" charset="0"/>
                <a:cs typeface="Calibri" panose="020F0502020204030204" pitchFamily="34" charset="0"/>
              </a:rPr>
              <a:t>gen_server</a:t>
            </a:r>
            <a:br>
              <a:rPr lang="en-US" sz="1600" dirty="0">
                <a:latin typeface="Calibri" panose="020F0502020204030204" pitchFamily="34" charset="0"/>
                <a:cs typeface="Calibri" panose="020F0502020204030204" pitchFamily="34" charset="0"/>
              </a:rPr>
            </a:br>
            <a:endParaRPr lang="en-US" sz="1600" dirty="0">
              <a:latin typeface="Calibri" panose="020F0502020204030204" pitchFamily="34" charset="0"/>
              <a:cs typeface="Calibri" panose="020F0502020204030204" pitchFamily="34" charset="0"/>
            </a:endParaRPr>
          </a:p>
          <a:p>
            <a:pPr marL="0" lvl="0" indent="0" algn="r" rtl="1">
              <a:spcBef>
                <a:spcPts val="0"/>
              </a:spcBef>
              <a:spcAft>
                <a:spcPts val="0"/>
              </a:spcAft>
              <a:buNone/>
            </a:pPr>
            <a:r>
              <a:rPr lang="en-US" sz="1600" dirty="0">
                <a:latin typeface="Calibri" panose="020F0502020204030204" pitchFamily="34" charset="0"/>
                <a:cs typeface="Calibri" panose="020F0502020204030204" pitchFamily="34" charset="0"/>
              </a:rPr>
              <a:t>•</a:t>
            </a:r>
            <a:r>
              <a:rPr lang="he-IL" sz="1600" dirty="0">
                <a:latin typeface="Calibri" panose="020F0502020204030204" pitchFamily="34" charset="0"/>
                <a:cs typeface="Calibri" panose="020F0502020204030204" pitchFamily="34" charset="0"/>
              </a:rPr>
              <a:t> בעת האתחול, יוצר </a:t>
            </a:r>
            <a:r>
              <a:rPr lang="en-US" sz="1600" dirty="0">
                <a:latin typeface="Calibri" panose="020F0502020204030204" pitchFamily="34" charset="0"/>
                <a:cs typeface="Calibri" panose="020F0502020204030204" pitchFamily="34" charset="0"/>
              </a:rPr>
              <a:t>ETS’s </a:t>
            </a:r>
            <a:r>
              <a:rPr lang="he-IL" sz="1600" dirty="0">
                <a:latin typeface="Calibri" panose="020F0502020204030204" pitchFamily="34" charset="0"/>
                <a:cs typeface="Calibri" panose="020F0502020204030204" pitchFamily="34" charset="0"/>
              </a:rPr>
              <a:t> אשר משמשים לאגירת מדידות החיישנים, שמירת סטטוס נוכחי של החיישנים    לצורכי גיבוי, מפעיל את המנוע הגרפי. </a:t>
            </a:r>
            <a:br>
              <a:rPr lang="en-US" sz="1600" dirty="0">
                <a:latin typeface="Calibri" panose="020F0502020204030204" pitchFamily="34" charset="0"/>
                <a:cs typeface="Calibri" panose="020F0502020204030204" pitchFamily="34" charset="0"/>
              </a:rPr>
            </a:br>
            <a:endParaRPr lang="he-IL" sz="1600" dirty="0">
              <a:latin typeface="Calibri" panose="020F0502020204030204" pitchFamily="34" charset="0"/>
              <a:cs typeface="Calibri" panose="020F0502020204030204" pitchFamily="34" charset="0"/>
            </a:endParaRPr>
          </a:p>
          <a:p>
            <a:pPr marL="0" lvl="0" indent="0" algn="r" rtl="1">
              <a:spcBef>
                <a:spcPts val="0"/>
              </a:spcBef>
              <a:spcAft>
                <a:spcPts val="0"/>
              </a:spcAft>
              <a:buNone/>
            </a:pPr>
            <a:r>
              <a:rPr lang="he-IL" sz="1600" dirty="0">
                <a:latin typeface="Calibri" panose="020F0502020204030204" pitchFamily="34" charset="0"/>
                <a:cs typeface="Calibri" panose="020F0502020204030204" pitchFamily="34" charset="0"/>
              </a:rPr>
              <a:t>• מקבל את נתוני המדידות ומחשב את הסטטיסטיקה העדכנית עבור כל רביע, ועבור השטח כולו.</a:t>
            </a:r>
            <a:br>
              <a:rPr lang="en-US" sz="1600" dirty="0">
                <a:latin typeface="Calibri" panose="020F0502020204030204" pitchFamily="34" charset="0"/>
                <a:cs typeface="Calibri" panose="020F0502020204030204" pitchFamily="34" charset="0"/>
              </a:rPr>
            </a:br>
            <a:endParaRPr lang="he-IL" sz="1600" dirty="0">
              <a:latin typeface="Calibri" panose="020F0502020204030204" pitchFamily="34" charset="0"/>
              <a:cs typeface="Calibri" panose="020F0502020204030204" pitchFamily="34" charset="0"/>
            </a:endParaRPr>
          </a:p>
          <a:p>
            <a:pPr marL="0" lvl="0" indent="0" algn="r" rtl="1">
              <a:spcBef>
                <a:spcPts val="0"/>
              </a:spcBef>
              <a:spcAft>
                <a:spcPts val="0"/>
              </a:spcAft>
              <a:buNone/>
            </a:pPr>
            <a:r>
              <a:rPr lang="he-IL" sz="1600" dirty="0">
                <a:latin typeface="Calibri" panose="020F0502020204030204" pitchFamily="34" charset="0"/>
                <a:cs typeface="Calibri" panose="020F0502020204030204" pitchFamily="34" charset="0"/>
              </a:rPr>
              <a:t>• מקבל עדכונים מחזוריים על מצב החיישנים בשטח, ושומר נתונים אלה למקרה שאחד המחשבים שמפעילים את הרביעים יקרוס.</a:t>
            </a:r>
            <a:br>
              <a:rPr lang="en-US" sz="1600" dirty="0">
                <a:latin typeface="Calibri" panose="020F0502020204030204" pitchFamily="34" charset="0"/>
                <a:cs typeface="Calibri" panose="020F0502020204030204" pitchFamily="34" charset="0"/>
              </a:rPr>
            </a:br>
            <a:endParaRPr lang="he-IL" sz="1600" dirty="0">
              <a:latin typeface="Calibri" panose="020F0502020204030204" pitchFamily="34" charset="0"/>
              <a:cs typeface="Calibri" panose="020F0502020204030204" pitchFamily="34" charset="0"/>
            </a:endParaRPr>
          </a:p>
          <a:p>
            <a:pPr marL="0" lvl="0" indent="0" algn="r" rtl="1">
              <a:spcBef>
                <a:spcPts val="0"/>
              </a:spcBef>
              <a:spcAft>
                <a:spcPts val="0"/>
              </a:spcAft>
              <a:buNone/>
            </a:pPr>
            <a:r>
              <a:rPr lang="he-IL" sz="1600" dirty="0">
                <a:latin typeface="Calibri" panose="020F0502020204030204" pitchFamily="34" charset="0"/>
                <a:cs typeface="Calibri" panose="020F0502020204030204" pitchFamily="34" charset="0"/>
              </a:rPr>
              <a:t>• בעת נפילה של אחד מהמחשבים שמפעילים את הרביעים, אמון על העברת האחריות של המחשב שנפל למחשב אחר תוך שמירה מלאה על נתוני החיישנים שהופעלו ע"י המחשב שנפל.</a:t>
            </a:r>
          </a:p>
          <a:p>
            <a:pPr marL="0" lvl="0" indent="0" algn="r" rtl="1">
              <a:spcBef>
                <a:spcPts val="0"/>
              </a:spcBef>
              <a:spcAft>
                <a:spcPts val="0"/>
              </a:spcAft>
              <a:buNone/>
            </a:pPr>
            <a:endParaRPr sz="1600" dirty="0">
              <a:latin typeface="Calibri" panose="020F0502020204030204" pitchFamily="34" charset="0"/>
              <a:cs typeface="Calibri" panose="020F0502020204030204" pitchFamily="34" charset="0"/>
            </a:endParaRPr>
          </a:p>
        </p:txBody>
      </p:sp>
      <p:sp>
        <p:nvSpPr>
          <p:cNvPr id="60" name="Google Shape;206;p37">
            <a:extLst>
              <a:ext uri="{FF2B5EF4-FFF2-40B4-BE49-F238E27FC236}">
                <a16:creationId xmlns:a16="http://schemas.microsoft.com/office/drawing/2014/main" id="{3AA8C173-3F20-4065-A410-4DB6C24875F2}"/>
              </a:ext>
            </a:extLst>
          </p:cNvPr>
          <p:cNvSpPr txBox="1">
            <a:spLocks noGrp="1"/>
          </p:cNvSpPr>
          <p:nvPr>
            <p:ph type="ctrTitle"/>
          </p:nvPr>
        </p:nvSpPr>
        <p:spPr>
          <a:xfrm>
            <a:off x="2707387" y="578650"/>
            <a:ext cx="3867300" cy="4357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e-IL" sz="4800" dirty="0">
                <a:latin typeface="Calibri" panose="020F0502020204030204" pitchFamily="34" charset="0"/>
                <a:cs typeface="Calibri" panose="020F0502020204030204" pitchFamily="34" charset="0"/>
              </a:rPr>
              <a:t>מחשב ראשי</a:t>
            </a:r>
            <a:endParaRPr sz="4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35946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59" name="Google Shape;205;p37">
            <a:extLst>
              <a:ext uri="{FF2B5EF4-FFF2-40B4-BE49-F238E27FC236}">
                <a16:creationId xmlns:a16="http://schemas.microsoft.com/office/drawing/2014/main" id="{673279FC-52A4-4E84-B258-2180EB62F750}"/>
              </a:ext>
            </a:extLst>
          </p:cNvPr>
          <p:cNvSpPr txBox="1">
            <a:spLocks noGrp="1"/>
          </p:cNvSpPr>
          <p:nvPr>
            <p:ph type="subTitle" idx="1"/>
          </p:nvPr>
        </p:nvSpPr>
        <p:spPr>
          <a:xfrm>
            <a:off x="686972" y="1163796"/>
            <a:ext cx="7908131" cy="3486779"/>
          </a:xfrm>
          <a:prstGeom prst="rect">
            <a:avLst/>
          </a:prstGeom>
        </p:spPr>
        <p:txBody>
          <a:bodyPr spcFirstLastPara="1" wrap="square" lIns="91425" tIns="91425" rIns="91425" bIns="91425" anchor="t" anchorCtr="0">
            <a:noAutofit/>
          </a:bodyPr>
          <a:lstStyle/>
          <a:p>
            <a:pPr marL="342900" lvl="0" indent="-342900" algn="r" rtl="1">
              <a:lnSpc>
                <a:spcPct val="107000"/>
              </a:lnSpc>
              <a:spcAft>
                <a:spcPts val="800"/>
              </a:spcAft>
              <a:buFont typeface="Symbol" panose="05050102010706020507" pitchFamily="18" charset="2"/>
              <a:buChar char=""/>
            </a:pPr>
            <a:r>
              <a:rPr lang="he-IL" sz="1800" dirty="0">
                <a:effectLst/>
                <a:latin typeface="Calibri" panose="020F0502020204030204" pitchFamily="34" charset="0"/>
                <a:ea typeface="Calibri" panose="020F0502020204030204" pitchFamily="34" charset="0"/>
                <a:cs typeface="Calibri" panose="020F0502020204030204" pitchFamily="34" charset="0"/>
              </a:rPr>
              <a:t>ממומש כ </a:t>
            </a:r>
            <a:r>
              <a:rPr lang="en-US" sz="1800" dirty="0" err="1">
                <a:effectLst/>
                <a:latin typeface="Calibri" panose="020F0502020204030204" pitchFamily="34" charset="0"/>
                <a:ea typeface="Calibri" panose="020F0502020204030204" pitchFamily="34" charset="0"/>
                <a:cs typeface="Calibri" panose="020F0502020204030204" pitchFamily="34" charset="0"/>
              </a:rPr>
              <a:t>gen_server</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gn="r" rtl="1">
              <a:lnSpc>
                <a:spcPct val="107000"/>
              </a:lnSpc>
              <a:spcAft>
                <a:spcPts val="800"/>
              </a:spcAft>
              <a:buFont typeface="Symbol" panose="05050102010706020507" pitchFamily="18" charset="2"/>
              <a:buChar char=""/>
            </a:pPr>
            <a:r>
              <a:rPr lang="he-IL" sz="1800" dirty="0">
                <a:effectLst/>
                <a:latin typeface="Calibri" panose="020F0502020204030204" pitchFamily="34" charset="0"/>
                <a:ea typeface="Calibri" panose="020F0502020204030204" pitchFamily="34" charset="0"/>
                <a:cs typeface="Calibri" panose="020F0502020204030204" pitchFamily="34" charset="0"/>
              </a:rPr>
              <a:t>בעת האתחול </a:t>
            </a:r>
            <a:r>
              <a:rPr lang="he-IL" sz="1800" dirty="0" err="1">
                <a:effectLst/>
                <a:latin typeface="Calibri" panose="020F0502020204030204" pitchFamily="34" charset="0"/>
                <a:ea typeface="Calibri" panose="020F0502020204030204" pitchFamily="34" charset="0"/>
                <a:cs typeface="Calibri" panose="020F0502020204030204" pitchFamily="34" charset="0"/>
              </a:rPr>
              <a:t>מרנדם</a:t>
            </a:r>
            <a:r>
              <a:rPr lang="he-IL" sz="1800" dirty="0">
                <a:effectLst/>
                <a:latin typeface="Calibri" panose="020F0502020204030204" pitchFamily="34" charset="0"/>
                <a:ea typeface="Calibri" panose="020F0502020204030204" pitchFamily="34" charset="0"/>
                <a:cs typeface="Calibri" panose="020F0502020204030204" pitchFamily="34" charset="0"/>
              </a:rPr>
              <a:t> את כמות החיישנים ואת מיקומיהם ברביע שלו, מייצר אותם ושולח את רשימת המיקומים למחשב הראשי.</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gn="r" rtl="1">
              <a:lnSpc>
                <a:spcPct val="107000"/>
              </a:lnSpc>
              <a:spcAft>
                <a:spcPts val="800"/>
              </a:spcAft>
              <a:buFont typeface="Symbol" panose="05050102010706020507" pitchFamily="18" charset="2"/>
              <a:buChar char=""/>
            </a:pPr>
            <a:r>
              <a:rPr lang="he-IL" sz="1800" dirty="0">
                <a:effectLst/>
                <a:latin typeface="Calibri" panose="020F0502020204030204" pitchFamily="34" charset="0"/>
                <a:ea typeface="Calibri" panose="020F0502020204030204" pitchFamily="34" charset="0"/>
                <a:cs typeface="Calibri" panose="020F0502020204030204" pitchFamily="34" charset="0"/>
              </a:rPr>
              <a:t>שומר את סטטוס החיישנים הכולל רמת בטרייה, רשימת שכנים, נתונים שמדד ושקיבל מחיישנים אחרים.</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gn="r" rtl="1">
              <a:lnSpc>
                <a:spcPct val="107000"/>
              </a:lnSpc>
              <a:spcAft>
                <a:spcPts val="800"/>
              </a:spcAft>
              <a:buFont typeface="Symbol" panose="05050102010706020507" pitchFamily="18" charset="2"/>
              <a:buChar char=""/>
            </a:pPr>
            <a:r>
              <a:rPr lang="he-IL" sz="1800" dirty="0">
                <a:effectLst/>
                <a:latin typeface="Calibri" panose="020F0502020204030204" pitchFamily="34" charset="0"/>
                <a:ea typeface="Calibri" panose="020F0502020204030204" pitchFamily="34" charset="0"/>
                <a:cs typeface="Calibri" panose="020F0502020204030204" pitchFamily="34" charset="0"/>
              </a:rPr>
              <a:t>במקרה ומחשב כזה נופל, אחד המחשבים האחרים מקבל הוראה מהמחשב הראשי לקחת אחריות על הרביע של המחשב שנפל. בעת קבלת ההוראה, מתבצעת יצירה מחדש של כל החיישנים שהיו שייכים לרביע של המחשב שנפל עם הסטטוסים העדכניים ביותר.</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60" name="Google Shape;206;p37">
            <a:extLst>
              <a:ext uri="{FF2B5EF4-FFF2-40B4-BE49-F238E27FC236}">
                <a16:creationId xmlns:a16="http://schemas.microsoft.com/office/drawing/2014/main" id="{3AA8C173-3F20-4065-A410-4DB6C24875F2}"/>
              </a:ext>
            </a:extLst>
          </p:cNvPr>
          <p:cNvSpPr txBox="1">
            <a:spLocks noGrp="1"/>
          </p:cNvSpPr>
          <p:nvPr>
            <p:ph type="ctrTitle"/>
          </p:nvPr>
        </p:nvSpPr>
        <p:spPr>
          <a:xfrm>
            <a:off x="2707387" y="578650"/>
            <a:ext cx="3867300" cy="4357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e-IL" sz="4800" dirty="0">
                <a:latin typeface="Calibri" panose="020F0502020204030204" pitchFamily="34" charset="0"/>
                <a:cs typeface="Calibri" panose="020F0502020204030204" pitchFamily="34" charset="0"/>
              </a:rPr>
              <a:t>מחשב פועל</a:t>
            </a:r>
            <a:endParaRPr sz="4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797044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59" name="Google Shape;205;p37">
            <a:extLst>
              <a:ext uri="{FF2B5EF4-FFF2-40B4-BE49-F238E27FC236}">
                <a16:creationId xmlns:a16="http://schemas.microsoft.com/office/drawing/2014/main" id="{673279FC-52A4-4E84-B258-2180EB62F750}"/>
              </a:ext>
            </a:extLst>
          </p:cNvPr>
          <p:cNvSpPr txBox="1">
            <a:spLocks noGrp="1"/>
          </p:cNvSpPr>
          <p:nvPr>
            <p:ph type="subTitle" idx="1"/>
          </p:nvPr>
        </p:nvSpPr>
        <p:spPr>
          <a:xfrm>
            <a:off x="686971" y="1278096"/>
            <a:ext cx="7908131" cy="3486779"/>
          </a:xfrm>
          <a:prstGeom prst="rect">
            <a:avLst/>
          </a:prstGeom>
        </p:spPr>
        <p:txBody>
          <a:bodyPr spcFirstLastPara="1" wrap="square" lIns="91425" tIns="91425" rIns="91425" bIns="91425" anchor="t" anchorCtr="0">
            <a:noAutofit/>
          </a:bodyPr>
          <a:lstStyle/>
          <a:p>
            <a:pPr marL="342900" lvl="0" indent="-342900" algn="r" rtl="1">
              <a:lnSpc>
                <a:spcPct val="107000"/>
              </a:lnSpc>
              <a:spcAft>
                <a:spcPts val="800"/>
              </a:spcAft>
              <a:buFont typeface="Symbol" panose="05050102010706020507" pitchFamily="18" charset="2"/>
              <a:buChar char=""/>
            </a:pPr>
            <a:r>
              <a:rPr lang="he-IL" sz="1800" dirty="0">
                <a:effectLst/>
                <a:latin typeface="Calibri" panose="020F0502020204030204" pitchFamily="34" charset="0"/>
                <a:ea typeface="Calibri" panose="020F0502020204030204" pitchFamily="34" charset="0"/>
                <a:cs typeface="Calibri" panose="020F0502020204030204" pitchFamily="34" charset="0"/>
              </a:rPr>
              <a:t>ממומש כ </a:t>
            </a:r>
            <a:r>
              <a:rPr lang="en-US" sz="1800" dirty="0" err="1">
                <a:effectLst/>
                <a:latin typeface="Calibri" panose="020F0502020204030204" pitchFamily="34" charset="0"/>
                <a:ea typeface="Calibri" panose="020F0502020204030204" pitchFamily="34" charset="0"/>
                <a:cs typeface="Calibri" panose="020F0502020204030204" pitchFamily="34" charset="0"/>
              </a:rPr>
              <a:t>gen_statem</a:t>
            </a:r>
            <a:r>
              <a:rPr lang="he-IL" sz="1800" dirty="0">
                <a:effectLst/>
                <a:latin typeface="Calibri" panose="020F0502020204030204" pitchFamily="34" charset="0"/>
                <a:ea typeface="Calibri" panose="020F0502020204030204" pitchFamily="34" charset="0"/>
                <a:cs typeface="Calibri" panose="020F0502020204030204" pitchFamily="34" charset="0"/>
              </a:rPr>
              <a:t>.</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gn="r" rtl="1">
              <a:lnSpc>
                <a:spcPct val="107000"/>
              </a:lnSpc>
              <a:spcAft>
                <a:spcPts val="800"/>
              </a:spcAft>
              <a:buFont typeface="Symbol" panose="05050102010706020507" pitchFamily="18" charset="2"/>
              <a:buChar char=""/>
            </a:pPr>
            <a:r>
              <a:rPr lang="he-IL" sz="1800" dirty="0">
                <a:effectLst/>
                <a:latin typeface="Calibri" panose="020F0502020204030204" pitchFamily="34" charset="0"/>
                <a:ea typeface="Calibri" panose="020F0502020204030204" pitchFamily="34" charset="0"/>
                <a:cs typeface="Calibri" panose="020F0502020204030204" pitchFamily="34" charset="0"/>
              </a:rPr>
              <a:t>לחיישן 4 מצבים: מנוחה(</a:t>
            </a:r>
            <a:r>
              <a:rPr lang="en-US" sz="1800" dirty="0">
                <a:effectLst/>
                <a:latin typeface="Calibri" panose="020F0502020204030204" pitchFamily="34" charset="0"/>
                <a:ea typeface="Calibri" panose="020F0502020204030204" pitchFamily="34" charset="0"/>
                <a:cs typeface="Calibri" panose="020F0502020204030204" pitchFamily="34" charset="0"/>
              </a:rPr>
              <a:t>Idle</a:t>
            </a:r>
            <a:r>
              <a:rPr lang="he-IL" sz="1800" dirty="0">
                <a:effectLst/>
                <a:latin typeface="Calibri" panose="020F0502020204030204" pitchFamily="34" charset="0"/>
                <a:ea typeface="Calibri" panose="020F0502020204030204" pitchFamily="34" charset="0"/>
                <a:cs typeface="Calibri" panose="020F0502020204030204" pitchFamily="34" charset="0"/>
              </a:rPr>
              <a:t>), ישן, ער, מת.</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gn="r" rtl="1">
              <a:lnSpc>
                <a:spcPct val="107000"/>
              </a:lnSpc>
              <a:spcAft>
                <a:spcPts val="800"/>
              </a:spcAft>
              <a:buFont typeface="Symbol" panose="05050102010706020507" pitchFamily="18" charset="2"/>
              <a:buChar char=""/>
            </a:pPr>
            <a:r>
              <a:rPr lang="he-IL" sz="1800" dirty="0">
                <a:effectLst/>
                <a:latin typeface="Calibri" panose="020F0502020204030204" pitchFamily="34" charset="0"/>
                <a:ea typeface="Calibri" panose="020F0502020204030204" pitchFamily="34" charset="0"/>
                <a:cs typeface="Calibri" panose="020F0502020204030204" pitchFamily="34" charset="0"/>
              </a:rPr>
              <a:t>לכל חיישן יש סוללה פנימית אשר מתרוקנת בקצב שונה כתלות במצב החיישן(כשישן מתרוקנת לאט יותר, וכשער מהר יותר).</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gn="r" rtl="1">
              <a:lnSpc>
                <a:spcPct val="107000"/>
              </a:lnSpc>
              <a:spcAft>
                <a:spcPts val="800"/>
              </a:spcAft>
              <a:buFont typeface="Symbol" panose="05050102010706020507" pitchFamily="18" charset="2"/>
              <a:buChar char=""/>
            </a:pPr>
            <a:r>
              <a:rPr lang="he-IL" sz="1800" dirty="0">
                <a:effectLst/>
                <a:latin typeface="Calibri" panose="020F0502020204030204" pitchFamily="34" charset="0"/>
                <a:ea typeface="Calibri" panose="020F0502020204030204" pitchFamily="34" charset="0"/>
                <a:cs typeface="Calibri" panose="020F0502020204030204" pitchFamily="34" charset="0"/>
              </a:rPr>
              <a:t>ישן ב ~ 95% מהזמן. בזמן ערנות מבצע "מדידות" מהשטח, זמין לקבלת מידע מחיישנים אחרים.</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gn="r" rtl="1">
              <a:lnSpc>
                <a:spcPct val="107000"/>
              </a:lnSpc>
              <a:spcAft>
                <a:spcPts val="800"/>
              </a:spcAft>
              <a:buFont typeface="Symbol" panose="05050102010706020507" pitchFamily="18" charset="2"/>
              <a:buChar char=""/>
            </a:pPr>
            <a:r>
              <a:rPr lang="he-IL" sz="1800" dirty="0">
                <a:effectLst/>
                <a:latin typeface="Calibri" panose="020F0502020204030204" pitchFamily="34" charset="0"/>
                <a:ea typeface="Calibri" panose="020F0502020204030204" pitchFamily="34" charset="0"/>
                <a:cs typeface="Calibri" panose="020F0502020204030204" pitchFamily="34" charset="0"/>
              </a:rPr>
              <a:t>כאשר נגמרת הסוללה, החיישן עובר למצב 'מת' ומתעלם מכל הודעה שמגיעה אליו.</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60" name="Google Shape;206;p37">
            <a:extLst>
              <a:ext uri="{FF2B5EF4-FFF2-40B4-BE49-F238E27FC236}">
                <a16:creationId xmlns:a16="http://schemas.microsoft.com/office/drawing/2014/main" id="{3AA8C173-3F20-4065-A410-4DB6C24875F2}"/>
              </a:ext>
            </a:extLst>
          </p:cNvPr>
          <p:cNvSpPr txBox="1">
            <a:spLocks noGrp="1"/>
          </p:cNvSpPr>
          <p:nvPr>
            <p:ph type="ctrTitle"/>
          </p:nvPr>
        </p:nvSpPr>
        <p:spPr>
          <a:xfrm>
            <a:off x="2707387" y="578650"/>
            <a:ext cx="3867300" cy="4357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e-IL" sz="4800" dirty="0">
                <a:latin typeface="Calibri" panose="020F0502020204030204" pitchFamily="34" charset="0"/>
                <a:cs typeface="Calibri" panose="020F0502020204030204" pitchFamily="34" charset="0"/>
              </a:rPr>
              <a:t>חיישן</a:t>
            </a:r>
            <a:endParaRPr sz="4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48751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59" name="Google Shape;205;p37">
            <a:extLst>
              <a:ext uri="{FF2B5EF4-FFF2-40B4-BE49-F238E27FC236}">
                <a16:creationId xmlns:a16="http://schemas.microsoft.com/office/drawing/2014/main" id="{673279FC-52A4-4E84-B258-2180EB62F750}"/>
              </a:ext>
            </a:extLst>
          </p:cNvPr>
          <p:cNvSpPr txBox="1">
            <a:spLocks noGrp="1"/>
          </p:cNvSpPr>
          <p:nvPr>
            <p:ph type="subTitle" idx="1"/>
          </p:nvPr>
        </p:nvSpPr>
        <p:spPr>
          <a:xfrm>
            <a:off x="768538" y="949490"/>
            <a:ext cx="7744997" cy="3486779"/>
          </a:xfrm>
          <a:prstGeom prst="rect">
            <a:avLst/>
          </a:prstGeom>
        </p:spPr>
        <p:txBody>
          <a:bodyPr spcFirstLastPara="1" wrap="square" lIns="91425" tIns="91425" rIns="91425" bIns="91425" anchor="t" anchorCtr="0">
            <a:noAutofit/>
          </a:bodyPr>
          <a:lstStyle/>
          <a:p>
            <a:pPr marL="0" lvl="0" indent="0" algn="r" rtl="1">
              <a:lnSpc>
                <a:spcPct val="107000"/>
              </a:lnSpc>
              <a:spcAft>
                <a:spcPts val="800"/>
              </a:spcAft>
            </a:pP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gn="r" rtl="1">
              <a:lnSpc>
                <a:spcPct val="107000"/>
              </a:lnSpc>
              <a:spcAft>
                <a:spcPts val="800"/>
              </a:spcAft>
              <a:buFont typeface="Symbol" panose="05050102010706020507" pitchFamily="18" charset="2"/>
              <a:buChar char=""/>
            </a:pPr>
            <a:r>
              <a:rPr lang="he-IL" sz="1800" dirty="0">
                <a:effectLst/>
                <a:latin typeface="Calibri" panose="020F0502020204030204" pitchFamily="34" charset="0"/>
                <a:ea typeface="Calibri" panose="020F0502020204030204" pitchFamily="34" charset="0"/>
                <a:cs typeface="Calibri" panose="020F0502020204030204" pitchFamily="34" charset="0"/>
              </a:rPr>
              <a:t>מנהלת את מצבי החיישן באופן כזה ששולחת הוראה לחיישן להגריל ערך, ובהתאם להסתברות השינה החיישן תחליט האם להתעורר או לא. בהתאם להחלטת החיישן, תדע הסוללה להפעיל את צריכת הסוללה המתאימה.</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gn="r" rtl="1">
              <a:lnSpc>
                <a:spcPct val="107000"/>
              </a:lnSpc>
              <a:spcAft>
                <a:spcPts val="800"/>
              </a:spcAft>
              <a:buFont typeface="Symbol" panose="05050102010706020507" pitchFamily="18" charset="2"/>
              <a:buChar char=""/>
            </a:pPr>
            <a:r>
              <a:rPr lang="he-IL" sz="1800" dirty="0">
                <a:effectLst/>
                <a:latin typeface="Calibri" panose="020F0502020204030204" pitchFamily="34" charset="0"/>
                <a:ea typeface="Calibri" panose="020F0502020204030204" pitchFamily="34" charset="0"/>
                <a:cs typeface="Calibri" panose="020F0502020204030204" pitchFamily="34" charset="0"/>
              </a:rPr>
              <a:t>כשמגיעה ל 0, שולחת הודעה לחיישן אשר נכנס למצב 'מת'.</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60" name="Google Shape;206;p37">
            <a:extLst>
              <a:ext uri="{FF2B5EF4-FFF2-40B4-BE49-F238E27FC236}">
                <a16:creationId xmlns:a16="http://schemas.microsoft.com/office/drawing/2014/main" id="{3AA8C173-3F20-4065-A410-4DB6C24875F2}"/>
              </a:ext>
            </a:extLst>
          </p:cNvPr>
          <p:cNvSpPr txBox="1">
            <a:spLocks noGrp="1"/>
          </p:cNvSpPr>
          <p:nvPr>
            <p:ph type="ctrTitle"/>
          </p:nvPr>
        </p:nvSpPr>
        <p:spPr>
          <a:xfrm>
            <a:off x="2707387" y="578650"/>
            <a:ext cx="3867300" cy="4357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e-IL" sz="4800" dirty="0">
                <a:latin typeface="Calibri" panose="020F0502020204030204" pitchFamily="34" charset="0"/>
                <a:cs typeface="Calibri" panose="020F0502020204030204" pitchFamily="34" charset="0"/>
              </a:rPr>
              <a:t>סוללה</a:t>
            </a:r>
            <a:endParaRPr sz="4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445355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כותרת 7">
            <a:extLst>
              <a:ext uri="{FF2B5EF4-FFF2-40B4-BE49-F238E27FC236}">
                <a16:creationId xmlns:a16="http://schemas.microsoft.com/office/drawing/2014/main" id="{AABA5603-0159-4ACC-ACAB-1CBBCA6CC247}"/>
              </a:ext>
            </a:extLst>
          </p:cNvPr>
          <p:cNvSpPr>
            <a:spLocks noGrp="1"/>
          </p:cNvSpPr>
          <p:nvPr>
            <p:ph type="ctrTitle" idx="6"/>
          </p:nvPr>
        </p:nvSpPr>
        <p:spPr>
          <a:xfrm>
            <a:off x="1729108" y="-50557"/>
            <a:ext cx="5950424" cy="673888"/>
          </a:xfrm>
        </p:spPr>
        <p:txBody>
          <a:bodyPr/>
          <a:lstStyle/>
          <a:p>
            <a:r>
              <a:rPr lang="he-IL" sz="3200" dirty="0">
                <a:latin typeface="Calibri" panose="020F0502020204030204" pitchFamily="34" charset="0"/>
                <a:cs typeface="Calibri" panose="020F0502020204030204" pitchFamily="34" charset="0"/>
              </a:rPr>
              <a:t>פריסת המחשבים והקשרים ביניהם</a:t>
            </a:r>
            <a:endParaRPr lang="en-US" sz="3200" dirty="0">
              <a:latin typeface="Calibri" panose="020F0502020204030204" pitchFamily="34" charset="0"/>
              <a:cs typeface="Calibri" panose="020F0502020204030204" pitchFamily="34" charset="0"/>
            </a:endParaRPr>
          </a:p>
        </p:txBody>
      </p:sp>
      <p:grpSp>
        <p:nvGrpSpPr>
          <p:cNvPr id="36" name="קבוצה 35">
            <a:extLst>
              <a:ext uri="{FF2B5EF4-FFF2-40B4-BE49-F238E27FC236}">
                <a16:creationId xmlns:a16="http://schemas.microsoft.com/office/drawing/2014/main" id="{4617BEB9-7F3A-4EDF-9A13-6C877B431AC3}"/>
              </a:ext>
            </a:extLst>
          </p:cNvPr>
          <p:cNvGrpSpPr/>
          <p:nvPr/>
        </p:nvGrpSpPr>
        <p:grpSpPr>
          <a:xfrm>
            <a:off x="2386012" y="846534"/>
            <a:ext cx="5350669" cy="3450431"/>
            <a:chOff x="2428875" y="1014413"/>
            <a:chExt cx="5350669" cy="3450431"/>
          </a:xfrm>
        </p:grpSpPr>
        <p:sp>
          <p:nvSpPr>
            <p:cNvPr id="9" name="אליפסה 8">
              <a:extLst>
                <a:ext uri="{FF2B5EF4-FFF2-40B4-BE49-F238E27FC236}">
                  <a16:creationId xmlns:a16="http://schemas.microsoft.com/office/drawing/2014/main" id="{5E2A5C68-79F4-41AA-B4B8-B816DA2477D4}"/>
                </a:ext>
              </a:extLst>
            </p:cNvPr>
            <p:cNvSpPr/>
            <p:nvPr/>
          </p:nvSpPr>
          <p:spPr>
            <a:xfrm>
              <a:off x="6829425" y="2150269"/>
              <a:ext cx="950119" cy="94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e-IL" dirty="0">
                  <a:solidFill>
                    <a:schemeClr val="tx1"/>
                  </a:solidFill>
                </a:rPr>
                <a:t>מחשב ראשי</a:t>
              </a:r>
              <a:endParaRPr lang="en-US" dirty="0">
                <a:solidFill>
                  <a:schemeClr val="tx1"/>
                </a:solidFill>
              </a:endParaRPr>
            </a:p>
          </p:txBody>
        </p:sp>
        <p:grpSp>
          <p:nvGrpSpPr>
            <p:cNvPr id="15" name="קבוצה 14">
              <a:extLst>
                <a:ext uri="{FF2B5EF4-FFF2-40B4-BE49-F238E27FC236}">
                  <a16:creationId xmlns:a16="http://schemas.microsoft.com/office/drawing/2014/main" id="{39D2ABA1-0034-4212-A587-58BB79A3E71A}"/>
                </a:ext>
              </a:extLst>
            </p:cNvPr>
            <p:cNvGrpSpPr/>
            <p:nvPr/>
          </p:nvGrpSpPr>
          <p:grpSpPr>
            <a:xfrm>
              <a:off x="2428875" y="1014413"/>
              <a:ext cx="3200400" cy="3450431"/>
              <a:chOff x="2428875" y="1014413"/>
              <a:chExt cx="3200400" cy="3450431"/>
            </a:xfrm>
          </p:grpSpPr>
          <p:sp>
            <p:nvSpPr>
              <p:cNvPr id="10" name="אליפסה 9">
                <a:extLst>
                  <a:ext uri="{FF2B5EF4-FFF2-40B4-BE49-F238E27FC236}">
                    <a16:creationId xmlns:a16="http://schemas.microsoft.com/office/drawing/2014/main" id="{54D451CF-EECE-4939-83C3-6DB69EDFAD52}"/>
                  </a:ext>
                </a:extLst>
              </p:cNvPr>
              <p:cNvSpPr/>
              <p:nvPr/>
            </p:nvSpPr>
            <p:spPr>
              <a:xfrm>
                <a:off x="4379278" y="1493732"/>
                <a:ext cx="950119" cy="94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e-IL" dirty="0">
                    <a:solidFill>
                      <a:schemeClr val="tx1"/>
                    </a:solidFill>
                  </a:rPr>
                  <a:t>מחשב פועל</a:t>
                </a:r>
                <a:endParaRPr lang="en-US" dirty="0">
                  <a:solidFill>
                    <a:schemeClr val="tx1"/>
                  </a:solidFill>
                </a:endParaRPr>
              </a:p>
            </p:txBody>
          </p:sp>
          <p:sp>
            <p:nvSpPr>
              <p:cNvPr id="11" name="אליפסה 10">
                <a:extLst>
                  <a:ext uri="{FF2B5EF4-FFF2-40B4-BE49-F238E27FC236}">
                    <a16:creationId xmlns:a16="http://schemas.microsoft.com/office/drawing/2014/main" id="{CA14CCFB-2C16-4BE9-BFAD-0F80B2212133}"/>
                  </a:ext>
                </a:extLst>
              </p:cNvPr>
              <p:cNvSpPr/>
              <p:nvPr/>
            </p:nvSpPr>
            <p:spPr>
              <a:xfrm>
                <a:off x="4379278" y="2873744"/>
                <a:ext cx="950119" cy="94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e-IL" dirty="0">
                    <a:solidFill>
                      <a:schemeClr val="tx1"/>
                    </a:solidFill>
                  </a:rPr>
                  <a:t>מחשב פועל</a:t>
                </a:r>
                <a:endParaRPr lang="en-US" dirty="0">
                  <a:solidFill>
                    <a:schemeClr val="tx1"/>
                  </a:solidFill>
                </a:endParaRPr>
              </a:p>
            </p:txBody>
          </p:sp>
          <p:sp>
            <p:nvSpPr>
              <p:cNvPr id="12" name="אליפסה 11">
                <a:extLst>
                  <a:ext uri="{FF2B5EF4-FFF2-40B4-BE49-F238E27FC236}">
                    <a16:creationId xmlns:a16="http://schemas.microsoft.com/office/drawing/2014/main" id="{030A23D4-CE2F-48A1-ABEC-7B891DE9E24F}"/>
                  </a:ext>
                </a:extLst>
              </p:cNvPr>
              <p:cNvSpPr/>
              <p:nvPr/>
            </p:nvSpPr>
            <p:spPr>
              <a:xfrm>
                <a:off x="2679145" y="1481138"/>
                <a:ext cx="950119" cy="94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e-IL" dirty="0">
                    <a:solidFill>
                      <a:schemeClr val="tx1"/>
                    </a:solidFill>
                  </a:rPr>
                  <a:t>מחשב פועל</a:t>
                </a:r>
                <a:endParaRPr lang="en-US" dirty="0">
                  <a:solidFill>
                    <a:schemeClr val="tx1"/>
                  </a:solidFill>
                </a:endParaRPr>
              </a:p>
            </p:txBody>
          </p:sp>
          <p:sp>
            <p:nvSpPr>
              <p:cNvPr id="13" name="אליפסה 12">
                <a:extLst>
                  <a:ext uri="{FF2B5EF4-FFF2-40B4-BE49-F238E27FC236}">
                    <a16:creationId xmlns:a16="http://schemas.microsoft.com/office/drawing/2014/main" id="{2940F43B-3A6A-4182-8B46-7B64C3D8FF8F}"/>
                  </a:ext>
                </a:extLst>
              </p:cNvPr>
              <p:cNvSpPr/>
              <p:nvPr/>
            </p:nvSpPr>
            <p:spPr>
              <a:xfrm>
                <a:off x="2679144" y="2873744"/>
                <a:ext cx="950119" cy="94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e-IL" dirty="0">
                    <a:solidFill>
                      <a:schemeClr val="tx1"/>
                    </a:solidFill>
                  </a:rPr>
                  <a:t>מחשב פועל</a:t>
                </a:r>
                <a:endParaRPr lang="en-US" dirty="0">
                  <a:solidFill>
                    <a:schemeClr val="tx1"/>
                  </a:solidFill>
                </a:endParaRPr>
              </a:p>
            </p:txBody>
          </p:sp>
          <p:sp>
            <p:nvSpPr>
              <p:cNvPr id="14" name="מלבן 13">
                <a:extLst>
                  <a:ext uri="{FF2B5EF4-FFF2-40B4-BE49-F238E27FC236}">
                    <a16:creationId xmlns:a16="http://schemas.microsoft.com/office/drawing/2014/main" id="{20740D94-1554-493C-BB6F-420803575D96}"/>
                  </a:ext>
                </a:extLst>
              </p:cNvPr>
              <p:cNvSpPr/>
              <p:nvPr/>
            </p:nvSpPr>
            <p:spPr>
              <a:xfrm>
                <a:off x="2428875" y="1014413"/>
                <a:ext cx="3200400" cy="3450431"/>
              </a:xfrm>
              <a:prstGeom prst="rect">
                <a:avLst/>
              </a:prstGeom>
              <a:noFill/>
              <a:ln>
                <a:solidFill>
                  <a:schemeClr val="tx1"/>
                </a:solidFill>
                <a:prstDash val="sysDot"/>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dirty="0"/>
              </a:p>
            </p:txBody>
          </p:sp>
        </p:grpSp>
        <p:cxnSp>
          <p:nvCxnSpPr>
            <p:cNvPr id="17" name="מחבר חץ ישר 16">
              <a:extLst>
                <a:ext uri="{FF2B5EF4-FFF2-40B4-BE49-F238E27FC236}">
                  <a16:creationId xmlns:a16="http://schemas.microsoft.com/office/drawing/2014/main" id="{990153B6-65F6-4245-B123-2B9476F16AB9}"/>
                </a:ext>
              </a:extLst>
            </p:cNvPr>
            <p:cNvCxnSpPr>
              <a:stCxn id="9" idx="1"/>
              <a:endCxn id="10" idx="6"/>
            </p:cNvCxnSpPr>
            <p:nvPr/>
          </p:nvCxnSpPr>
          <p:spPr>
            <a:xfrm flipH="1" flipV="1">
              <a:off x="5329397" y="1966832"/>
              <a:ext cx="1639170" cy="322005"/>
            </a:xfrm>
            <a:prstGeom prst="straightConnector1">
              <a:avLst/>
            </a:prstGeom>
            <a:ln w="12700">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18" name="מחבר חץ ישר 17">
              <a:extLst>
                <a:ext uri="{FF2B5EF4-FFF2-40B4-BE49-F238E27FC236}">
                  <a16:creationId xmlns:a16="http://schemas.microsoft.com/office/drawing/2014/main" id="{3F4D6A86-7044-41B7-8460-89056D331AD7}"/>
                </a:ext>
              </a:extLst>
            </p:cNvPr>
            <p:cNvCxnSpPr>
              <a:cxnSpLocks/>
              <a:stCxn id="9" idx="3"/>
              <a:endCxn id="11" idx="6"/>
            </p:cNvCxnSpPr>
            <p:nvPr/>
          </p:nvCxnSpPr>
          <p:spPr>
            <a:xfrm flipH="1">
              <a:off x="5329397" y="2957901"/>
              <a:ext cx="1639170" cy="388943"/>
            </a:xfrm>
            <a:prstGeom prst="straightConnector1">
              <a:avLst/>
            </a:prstGeom>
            <a:ln w="12700">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31" name="מחבר: מעוקל 30">
              <a:extLst>
                <a:ext uri="{FF2B5EF4-FFF2-40B4-BE49-F238E27FC236}">
                  <a16:creationId xmlns:a16="http://schemas.microsoft.com/office/drawing/2014/main" id="{7EA73A8B-CAFE-4CE6-BEFD-3862DF4675CC}"/>
                </a:ext>
              </a:extLst>
            </p:cNvPr>
            <p:cNvCxnSpPr>
              <a:stCxn id="9" idx="0"/>
              <a:endCxn id="12" idx="0"/>
            </p:cNvCxnSpPr>
            <p:nvPr/>
          </p:nvCxnSpPr>
          <p:spPr>
            <a:xfrm rot="16200000" flipV="1">
              <a:off x="4894780" y="-259436"/>
              <a:ext cx="669131" cy="4150280"/>
            </a:xfrm>
            <a:prstGeom prst="curvedConnector3">
              <a:avLst>
                <a:gd name="adj1" fmla="val 134164"/>
              </a:avLst>
            </a:prstGeom>
            <a:ln w="12700">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33" name="מחבר: מעוקל 32">
              <a:extLst>
                <a:ext uri="{FF2B5EF4-FFF2-40B4-BE49-F238E27FC236}">
                  <a16:creationId xmlns:a16="http://schemas.microsoft.com/office/drawing/2014/main" id="{A9D0CB82-2281-47CB-B60A-3BB1BBD76A23}"/>
                </a:ext>
              </a:extLst>
            </p:cNvPr>
            <p:cNvCxnSpPr>
              <a:cxnSpLocks/>
              <a:stCxn id="9" idx="4"/>
              <a:endCxn id="13" idx="4"/>
            </p:cNvCxnSpPr>
            <p:nvPr/>
          </p:nvCxnSpPr>
          <p:spPr>
            <a:xfrm rot="5400000">
              <a:off x="4867608" y="1383066"/>
              <a:ext cx="723475" cy="4150281"/>
            </a:xfrm>
            <a:prstGeom prst="curvedConnector3">
              <a:avLst>
                <a:gd name="adj1" fmla="val 131597"/>
              </a:avLst>
            </a:prstGeom>
            <a:ln w="12700">
              <a:headEnd type="triangle"/>
              <a:tailEnd type="triangle"/>
            </a:ln>
          </p:spPr>
          <p:style>
            <a:lnRef idx="1">
              <a:schemeClr val="accent5"/>
            </a:lnRef>
            <a:fillRef idx="0">
              <a:schemeClr val="accent5"/>
            </a:fillRef>
            <a:effectRef idx="0">
              <a:schemeClr val="accent5"/>
            </a:effectRef>
            <a:fontRef idx="minor">
              <a:schemeClr val="tx1"/>
            </a:fontRef>
          </p:style>
        </p:cxnSp>
      </p:grpSp>
      <p:sp>
        <p:nvSpPr>
          <p:cNvPr id="37" name="תיבת טקסט 36">
            <a:extLst>
              <a:ext uri="{FF2B5EF4-FFF2-40B4-BE49-F238E27FC236}">
                <a16:creationId xmlns:a16="http://schemas.microsoft.com/office/drawing/2014/main" id="{3E8831DC-F486-450B-8E8D-D4BB714CBE92}"/>
              </a:ext>
            </a:extLst>
          </p:cNvPr>
          <p:cNvSpPr txBox="1"/>
          <p:nvPr/>
        </p:nvSpPr>
        <p:spPr>
          <a:xfrm>
            <a:off x="1293019" y="1185863"/>
            <a:ext cx="985837" cy="338554"/>
          </a:xfrm>
          <a:prstGeom prst="rect">
            <a:avLst/>
          </a:prstGeom>
          <a:noFill/>
        </p:spPr>
        <p:txBody>
          <a:bodyPr wrap="square" rtlCol="0">
            <a:spAutoFit/>
          </a:bodyPr>
          <a:lstStyle/>
          <a:p>
            <a:pPr algn="r" rtl="1"/>
            <a:r>
              <a:rPr lang="he-IL" sz="1600" b="1" dirty="0">
                <a:latin typeface="Calibri" panose="020F0502020204030204" pitchFamily="34" charset="0"/>
                <a:cs typeface="Calibri" panose="020F0502020204030204" pitchFamily="34" charset="0"/>
              </a:rPr>
              <a:t>שטח</a:t>
            </a:r>
            <a:endParaRPr lang="en-US" sz="1600" b="1" dirty="0">
              <a:latin typeface="Calibri" panose="020F0502020204030204" pitchFamily="34" charset="0"/>
              <a:cs typeface="Calibri" panose="020F0502020204030204" pitchFamily="34" charset="0"/>
            </a:endParaRPr>
          </a:p>
        </p:txBody>
      </p:sp>
      <p:sp>
        <p:nvSpPr>
          <p:cNvPr id="38" name="תיבת טקסט 37">
            <a:extLst>
              <a:ext uri="{FF2B5EF4-FFF2-40B4-BE49-F238E27FC236}">
                <a16:creationId xmlns:a16="http://schemas.microsoft.com/office/drawing/2014/main" id="{CDEFA136-E722-422A-9E4B-1C9B718C608F}"/>
              </a:ext>
            </a:extLst>
          </p:cNvPr>
          <p:cNvSpPr txBox="1"/>
          <p:nvPr/>
        </p:nvSpPr>
        <p:spPr>
          <a:xfrm>
            <a:off x="-14288" y="4519690"/>
            <a:ext cx="8422481" cy="523220"/>
          </a:xfrm>
          <a:prstGeom prst="rect">
            <a:avLst/>
          </a:prstGeom>
          <a:noFill/>
        </p:spPr>
        <p:txBody>
          <a:bodyPr wrap="square" rtlCol="0">
            <a:spAutoFit/>
          </a:bodyPr>
          <a:lstStyle/>
          <a:p>
            <a:pPr algn="r" rtl="1"/>
            <a:r>
              <a:rPr lang="he-IL" dirty="0">
                <a:effectLst/>
                <a:latin typeface="Calibri" panose="020F0502020204030204" pitchFamily="34" charset="0"/>
                <a:ea typeface="Calibri" panose="020F0502020204030204" pitchFamily="34" charset="0"/>
                <a:cs typeface="Calibri" panose="020F0502020204030204" pitchFamily="34" charset="0"/>
              </a:rPr>
              <a:t>השטח מתנהג כיחידה אחת, אך בפועל ישנם 4 מחשבים שמפעילים כל רביע.</a:t>
            </a:r>
            <a:br>
              <a:rPr lang="he-IL" dirty="0">
                <a:effectLst/>
                <a:latin typeface="Calibri" panose="020F0502020204030204" pitchFamily="34" charset="0"/>
                <a:ea typeface="Calibri" panose="020F0502020204030204" pitchFamily="34" charset="0"/>
                <a:cs typeface="Calibri" panose="020F0502020204030204" pitchFamily="34" charset="0"/>
              </a:rPr>
            </a:br>
            <a:r>
              <a:rPr lang="he-IL" dirty="0">
                <a:effectLst/>
                <a:latin typeface="Calibri" panose="020F0502020204030204" pitchFamily="34" charset="0"/>
                <a:ea typeface="Calibri" panose="020F0502020204030204" pitchFamily="34" charset="0"/>
                <a:cs typeface="Calibri" panose="020F0502020204030204" pitchFamily="34" charset="0"/>
              </a:rPr>
              <a:t>בנוסף למחשבים אלה ישנו מחשב נוסף האחראי על גיבוי, חישוב סטטיסטיקות והפעלת הגרפיקה של הסימולציה</a:t>
            </a:r>
            <a:endParaRPr lang="en-US" sz="1100" dirty="0">
              <a:latin typeface="Calibri" panose="020F0502020204030204" pitchFamily="34" charset="0"/>
              <a:cs typeface="Calibri" panose="020F0502020204030204" pitchFamily="34" charset="0"/>
            </a:endParaRPr>
          </a:p>
        </p:txBody>
      </p:sp>
      <p:cxnSp>
        <p:nvCxnSpPr>
          <p:cNvPr id="40" name="מחבר חץ ישר 39">
            <a:extLst>
              <a:ext uri="{FF2B5EF4-FFF2-40B4-BE49-F238E27FC236}">
                <a16:creationId xmlns:a16="http://schemas.microsoft.com/office/drawing/2014/main" id="{CD3F6A88-4F5F-4D65-A68D-69DF105ACD72}"/>
              </a:ext>
            </a:extLst>
          </p:cNvPr>
          <p:cNvCxnSpPr>
            <a:cxnSpLocks/>
            <a:stCxn id="12" idx="6"/>
          </p:cNvCxnSpPr>
          <p:nvPr/>
        </p:nvCxnSpPr>
        <p:spPr>
          <a:xfrm>
            <a:off x="3586400" y="1785938"/>
            <a:ext cx="914400" cy="91440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3" name="מחבר חץ ישר 42">
            <a:extLst>
              <a:ext uri="{FF2B5EF4-FFF2-40B4-BE49-F238E27FC236}">
                <a16:creationId xmlns:a16="http://schemas.microsoft.com/office/drawing/2014/main" id="{3678E6C8-0518-4495-BD1A-49280690CE5E}"/>
              </a:ext>
            </a:extLst>
          </p:cNvPr>
          <p:cNvCxnSpPr>
            <a:cxnSpLocks/>
            <a:stCxn id="12" idx="6"/>
            <a:endCxn id="10" idx="2"/>
          </p:cNvCxnSpPr>
          <p:nvPr/>
        </p:nvCxnSpPr>
        <p:spPr>
          <a:xfrm>
            <a:off x="3586401" y="1786359"/>
            <a:ext cx="750014" cy="12594"/>
          </a:xfrm>
          <a:prstGeom prst="straightConnector1">
            <a:avLst/>
          </a:prstGeom>
          <a:ln>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46" name="מחבר חץ ישר 45">
            <a:extLst>
              <a:ext uri="{FF2B5EF4-FFF2-40B4-BE49-F238E27FC236}">
                <a16:creationId xmlns:a16="http://schemas.microsoft.com/office/drawing/2014/main" id="{B07AD292-ACFC-4314-84C4-BDAAD755E55A}"/>
              </a:ext>
            </a:extLst>
          </p:cNvPr>
          <p:cNvCxnSpPr>
            <a:cxnSpLocks/>
            <a:stCxn id="12" idx="4"/>
            <a:endCxn id="13" idx="0"/>
          </p:cNvCxnSpPr>
          <p:nvPr/>
        </p:nvCxnSpPr>
        <p:spPr>
          <a:xfrm flipH="1">
            <a:off x="3111341" y="2259459"/>
            <a:ext cx="1" cy="446406"/>
          </a:xfrm>
          <a:prstGeom prst="straightConnector1">
            <a:avLst/>
          </a:prstGeom>
          <a:ln>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48" name="מחבר חץ ישר 47">
            <a:extLst>
              <a:ext uri="{FF2B5EF4-FFF2-40B4-BE49-F238E27FC236}">
                <a16:creationId xmlns:a16="http://schemas.microsoft.com/office/drawing/2014/main" id="{0086FB44-D995-4916-B80A-D74E751E33FC}"/>
              </a:ext>
            </a:extLst>
          </p:cNvPr>
          <p:cNvCxnSpPr>
            <a:cxnSpLocks/>
            <a:stCxn id="10" idx="3"/>
            <a:endCxn id="13" idx="7"/>
          </p:cNvCxnSpPr>
          <p:nvPr/>
        </p:nvCxnSpPr>
        <p:spPr>
          <a:xfrm flipH="1">
            <a:off x="3447258" y="2133485"/>
            <a:ext cx="1028299" cy="710948"/>
          </a:xfrm>
          <a:prstGeom prst="straightConnector1">
            <a:avLst/>
          </a:prstGeom>
          <a:ln>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49" name="מחבר חץ ישר 48">
            <a:extLst>
              <a:ext uri="{FF2B5EF4-FFF2-40B4-BE49-F238E27FC236}">
                <a16:creationId xmlns:a16="http://schemas.microsoft.com/office/drawing/2014/main" id="{91DD1D42-11BB-4089-907F-608760E6B863}"/>
              </a:ext>
            </a:extLst>
          </p:cNvPr>
          <p:cNvCxnSpPr>
            <a:cxnSpLocks/>
            <a:stCxn id="11" idx="2"/>
            <a:endCxn id="13" idx="6"/>
          </p:cNvCxnSpPr>
          <p:nvPr/>
        </p:nvCxnSpPr>
        <p:spPr>
          <a:xfrm flipH="1">
            <a:off x="3586400" y="3178965"/>
            <a:ext cx="750015" cy="0"/>
          </a:xfrm>
          <a:prstGeom prst="straightConnector1">
            <a:avLst/>
          </a:prstGeom>
          <a:ln>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55" name="מחבר חץ ישר 54">
            <a:extLst>
              <a:ext uri="{FF2B5EF4-FFF2-40B4-BE49-F238E27FC236}">
                <a16:creationId xmlns:a16="http://schemas.microsoft.com/office/drawing/2014/main" id="{1200E6F1-43D6-4379-8A7B-F9C89E92C220}"/>
              </a:ext>
            </a:extLst>
          </p:cNvPr>
          <p:cNvCxnSpPr>
            <a:cxnSpLocks/>
            <a:stCxn id="10" idx="4"/>
            <a:endCxn id="11" idx="0"/>
          </p:cNvCxnSpPr>
          <p:nvPr/>
        </p:nvCxnSpPr>
        <p:spPr>
          <a:xfrm>
            <a:off x="4811475" y="2272053"/>
            <a:ext cx="0" cy="433812"/>
          </a:xfrm>
          <a:prstGeom prst="straightConnector1">
            <a:avLst/>
          </a:prstGeom>
          <a:ln>
            <a:headEnd type="triangle"/>
            <a:tailEnd type="triangle"/>
          </a:ln>
        </p:spPr>
        <p:style>
          <a:lnRef idx="1">
            <a:schemeClr val="accent5"/>
          </a:lnRef>
          <a:fillRef idx="0">
            <a:schemeClr val="accent5"/>
          </a:fillRef>
          <a:effectRef idx="0">
            <a:schemeClr val="accent5"/>
          </a:effectRef>
          <a:fontRef idx="minor">
            <a:schemeClr val="tx1"/>
          </a:fontRef>
        </p:style>
      </p:cxnSp>
      <p:cxnSp>
        <p:nvCxnSpPr>
          <p:cNvPr id="58" name="מחבר חץ ישר 57">
            <a:extLst>
              <a:ext uri="{FF2B5EF4-FFF2-40B4-BE49-F238E27FC236}">
                <a16:creationId xmlns:a16="http://schemas.microsoft.com/office/drawing/2014/main" id="{CB405E1C-B954-4BCF-A343-28829E1FC871}"/>
              </a:ext>
            </a:extLst>
          </p:cNvPr>
          <p:cNvCxnSpPr>
            <a:cxnSpLocks/>
            <a:stCxn id="12" idx="5"/>
            <a:endCxn id="11" idx="1"/>
          </p:cNvCxnSpPr>
          <p:nvPr/>
        </p:nvCxnSpPr>
        <p:spPr>
          <a:xfrm>
            <a:off x="3447259" y="2120891"/>
            <a:ext cx="1028298" cy="723542"/>
          </a:xfrm>
          <a:prstGeom prst="straightConnector1">
            <a:avLst/>
          </a:prstGeom>
          <a:ln>
            <a:headEnd type="triangle"/>
            <a:tailEnd type="triangl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2586177920"/>
      </p:ext>
    </p:extLst>
  </p:cSld>
  <p:clrMapOvr>
    <a:masterClrMapping/>
  </p:clrMapOvr>
</p:sld>
</file>

<file path=ppt/theme/theme1.xml><?xml version="1.0" encoding="utf-8"?>
<a:theme xmlns:a="http://schemas.openxmlformats.org/drawingml/2006/main" name="Tech Newsletter XL by Slidesgo">
  <a:themeElements>
    <a:clrScheme name="Simple Light">
      <a:dk1>
        <a:srgbClr val="000000"/>
      </a:dk1>
      <a:lt1>
        <a:srgbClr val="FFFFFF"/>
      </a:lt1>
      <a:dk2>
        <a:srgbClr val="595959"/>
      </a:dk2>
      <a:lt2>
        <a:srgbClr val="EEEEEE"/>
      </a:lt2>
      <a:accent1>
        <a:srgbClr val="F3F3F3"/>
      </a:accent1>
      <a:accent2>
        <a:srgbClr val="D9D9D9"/>
      </a:accent2>
      <a:accent3>
        <a:srgbClr val="B7B7B7"/>
      </a:accent3>
      <a:accent4>
        <a:srgbClr val="999999"/>
      </a:accent4>
      <a:accent5>
        <a:srgbClr val="666666"/>
      </a:accent5>
      <a:accent6>
        <a:srgbClr val="00000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224</TotalTime>
  <Words>859</Words>
  <Application>Microsoft Office PowerPoint</Application>
  <PresentationFormat>‫הצגה על המסך (16:9)</PresentationFormat>
  <Paragraphs>68</Paragraphs>
  <Slides>16</Slides>
  <Notes>11</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16</vt:i4>
      </vt:variant>
    </vt:vector>
  </HeadingPairs>
  <TitlesOfParts>
    <vt:vector size="23" baseType="lpstr">
      <vt:lpstr>Roboto Condensed Light</vt:lpstr>
      <vt:lpstr>Exo 2</vt:lpstr>
      <vt:lpstr>Arial</vt:lpstr>
      <vt:lpstr>Symbol</vt:lpstr>
      <vt:lpstr>Calibri</vt:lpstr>
      <vt:lpstr>Fira Sans Extra Condensed Medium</vt:lpstr>
      <vt:lpstr>Tech Newsletter XL by Slidesgo</vt:lpstr>
      <vt:lpstr>סימולציה של רשת חיישנים באזור מוגדר</vt:lpstr>
      <vt:lpstr>תיאור הפרויקט</vt:lpstr>
      <vt:lpstr>ארכיטקטורת הפרויקט</vt:lpstr>
      <vt:lpstr>ארכיטקטורת הפרויקט</vt:lpstr>
      <vt:lpstr>מחשב ראשי</vt:lpstr>
      <vt:lpstr>מחשב פועל</vt:lpstr>
      <vt:lpstr>חיישן</vt:lpstr>
      <vt:lpstr>סוללה</vt:lpstr>
      <vt:lpstr>פריסת המחשבים והקשרים ביניהם</vt:lpstr>
      <vt:lpstr>מצגת של PowerPoint‏</vt:lpstr>
      <vt:lpstr>מצגת של PowerPoint‏</vt:lpstr>
      <vt:lpstr>מצגת של PowerPoint‏</vt:lpstr>
      <vt:lpstr>מצגת של PowerPoint‏</vt:lpstr>
      <vt:lpstr>קשיים ואתגרים</vt:lpstr>
      <vt:lpstr>הצעות לשיפור ומסקנות</vt:lpstr>
      <vt:lpstr>תודה לכולם על ההקשבה</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סימולציה של רשת חיישנים באזור מוגדר</dc:title>
  <cp:lastModifiedBy>Yuval's PC</cp:lastModifiedBy>
  <cp:revision>11</cp:revision>
  <dcterms:modified xsi:type="dcterms:W3CDTF">2021-08-14T22:26:15Z</dcterms:modified>
</cp:coreProperties>
</file>